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27"/>
  </p:notesMasterIdLst>
  <p:sldIdLst>
    <p:sldId id="810" r:id="rId4"/>
    <p:sldId id="842" r:id="rId5"/>
    <p:sldId id="838" r:id="rId6"/>
    <p:sldId id="839" r:id="rId7"/>
    <p:sldId id="877" r:id="rId8"/>
    <p:sldId id="878" r:id="rId9"/>
    <p:sldId id="879" r:id="rId10"/>
    <p:sldId id="882" r:id="rId11"/>
    <p:sldId id="855" r:id="rId12"/>
    <p:sldId id="856" r:id="rId13"/>
    <p:sldId id="880" r:id="rId14"/>
    <p:sldId id="845" r:id="rId15"/>
    <p:sldId id="875" r:id="rId16"/>
    <p:sldId id="881" r:id="rId17"/>
    <p:sldId id="288" r:id="rId18"/>
    <p:sldId id="848" r:id="rId19"/>
    <p:sldId id="287" r:id="rId20"/>
    <p:sldId id="870" r:id="rId21"/>
    <p:sldId id="828" r:id="rId22"/>
    <p:sldId id="884" r:id="rId23"/>
    <p:sldId id="885" r:id="rId24"/>
    <p:sldId id="886" r:id="rId25"/>
    <p:sldId id="883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37EA947-BF91-DEEA-1F7E-AF6A0E6BF6B2}" name="Bianka Pergande" initials="BP" userId="S::bianka.pergande@liga-kind.de::98480419-8a0f-4aec-9c38-3ac5e4f8d3c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FC5"/>
    <a:srgbClr val="F8C522"/>
    <a:srgbClr val="D91E57"/>
    <a:srgbClr val="AACC3A"/>
    <a:srgbClr val="EFF4F9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8" autoAdjust="0"/>
    <p:restoredTop sz="92822" autoAdjust="0"/>
  </p:normalViewPr>
  <p:slideViewPr>
    <p:cSldViewPr snapToGrid="0" snapToObjects="1">
      <p:cViewPr varScale="1">
        <p:scale>
          <a:sx n="95" d="100"/>
          <a:sy n="95" d="100"/>
        </p:scale>
        <p:origin x="930" y="258"/>
      </p:cViewPr>
      <p:guideLst/>
    </p:cSldViewPr>
  </p:slideViewPr>
  <p:outlineViewPr>
    <p:cViewPr>
      <p:scale>
        <a:sx n="33" d="100"/>
        <a:sy n="33" d="100"/>
      </p:scale>
      <p:origin x="0" y="-5995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D8DF9-BBC7-4817-B501-46A748C1613B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933A5-608E-483C-9005-E71D0DB3BF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04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Folienbildplatzhalter 1">
            <a:extLst>
              <a:ext uri="{FF2B5EF4-FFF2-40B4-BE49-F238E27FC236}">
                <a16:creationId xmlns:a16="http://schemas.microsoft.com/office/drawing/2014/main" id="{BDD80F4C-2EC7-F0AB-91A8-889046210A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843779" name="Notizenplatzhalter 2">
            <a:extLst>
              <a:ext uri="{FF2B5EF4-FFF2-40B4-BE49-F238E27FC236}">
                <a16:creationId xmlns:a16="http://schemas.microsoft.com/office/drawing/2014/main" id="{EB4EEDB2-1283-61AC-D14F-3C27A8D2D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43780" name="Foliennummernplatzhalter 3">
            <a:extLst>
              <a:ext uri="{FF2B5EF4-FFF2-40B4-BE49-F238E27FC236}">
                <a16:creationId xmlns:a16="http://schemas.microsoft.com/office/drawing/2014/main" id="{FCE4103E-0815-7059-8953-1DA288686A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1D9394-928D-4448-A22F-BF6A7FA39E2D}" type="slidenum">
              <a:rPr lang="de-DE" altLang="de-DE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de-DE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Folienbildplatzhalter 1">
            <a:extLst>
              <a:ext uri="{FF2B5EF4-FFF2-40B4-BE49-F238E27FC236}">
                <a16:creationId xmlns:a16="http://schemas.microsoft.com/office/drawing/2014/main" id="{CDCBAE5A-89B4-E4A8-356D-DCA135516C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849923" name="Notizenplatzhalter 2">
            <a:extLst>
              <a:ext uri="{FF2B5EF4-FFF2-40B4-BE49-F238E27FC236}">
                <a16:creationId xmlns:a16="http://schemas.microsoft.com/office/drawing/2014/main" id="{D0AAD92C-46DE-8D4E-B956-771BE87E3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849924" name="Foliennummernplatzhalter 3">
            <a:extLst>
              <a:ext uri="{FF2B5EF4-FFF2-40B4-BE49-F238E27FC236}">
                <a16:creationId xmlns:a16="http://schemas.microsoft.com/office/drawing/2014/main" id="{51D0DB56-CE5E-4DA6-82B6-404FA6E69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6396D43-1F7A-45D1-966E-8EA5CF634058}" type="slidenum">
              <a:rPr lang="de-DE" altLang="de-DE" sz="1100" smtClean="0">
                <a:solidFill>
                  <a:srgbClr val="000000"/>
                </a:solidFill>
              </a:rPr>
              <a:pPr/>
              <a:t>18</a:t>
            </a:fld>
            <a:endParaRPr lang="de-DE" altLang="de-DE"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31436-CFD4-5149-890D-69D0BA359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B8D50C-DFA6-F645-89EE-671B41416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95FA1D-21C0-A744-9671-B762FF029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B8E6-319C-F74D-B689-C7A7FD2BF23E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2D2F24-0CB0-8C42-96A7-8C595885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4" name="Google Shape;26;p94" descr="FHP.WMF">
            <a:extLst>
              <a:ext uri="{FF2B5EF4-FFF2-40B4-BE49-F238E27FC236}">
                <a16:creationId xmlns:a16="http://schemas.microsoft.com/office/drawing/2014/main" id="{10ED7118-C22E-D26A-E7FA-5590923072E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11188" y="6533779"/>
            <a:ext cx="604707" cy="2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25;p94">
            <a:extLst>
              <a:ext uri="{FF2B5EF4-FFF2-40B4-BE49-F238E27FC236}">
                <a16:creationId xmlns:a16="http://schemas.microsoft.com/office/drawing/2014/main" id="{C8D278A7-FD0E-B9AB-317B-2F0FA31AFF11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013542" y="5710885"/>
            <a:ext cx="2342981" cy="1656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rafik 15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6F00A6AE-5308-BFD9-7980-F660A769F6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41339" y="6338275"/>
            <a:ext cx="1719846" cy="428051"/>
          </a:xfrm>
          <a:prstGeom prst="rect">
            <a:avLst/>
          </a:prstGeom>
        </p:spPr>
      </p:pic>
      <p:pic>
        <p:nvPicPr>
          <p:cNvPr id="17" name="Grafik 16" descr="Ein Bild, das Schrift, Grafiken, Logo, Screenshot enthält.&#10;&#10;KI-generierte Inhalte können fehlerhaft sein.">
            <a:extLst>
              <a:ext uri="{FF2B5EF4-FFF2-40B4-BE49-F238E27FC236}">
                <a16:creationId xmlns:a16="http://schemas.microsoft.com/office/drawing/2014/main" id="{B83BC694-13AC-FBD4-8865-DDE7E36CC53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47703" y="6278492"/>
            <a:ext cx="1219586" cy="4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5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342EB-8531-8744-96F4-B8A7F0B5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1D92A7-9153-524B-9D5D-617363FFC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8AE5F4-BD91-5D43-9FDF-75B123FE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B8E6-319C-F74D-B689-C7A7FD2BF23E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CA6A8F-4600-A546-ABDE-3BD2040D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6815" y="6368461"/>
            <a:ext cx="41148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536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EA5E4-DF31-2B4C-A011-99B55B7E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B791E61-B460-A14D-9C89-5EBEBAC3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B8E6-319C-F74D-B689-C7A7FD2BF23E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815FE6-C964-0140-AC2D-EA21091A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9B0D32-2AF6-1F4C-A56B-58A21165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3C58-136F-9C4A-9E14-317039DD4C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36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99CD81-CD35-B242-9BB6-EAAC49C2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B8E6-319C-F74D-B689-C7A7FD2BF23E}" type="datetimeFigureOut">
              <a:rPr lang="de-DE" smtClean="0"/>
              <a:t>20.06.2025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9156A2-42E3-1E4A-A615-D3B26449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10F032-6C2E-264E-A9FC-FEB1A516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13C58-136F-9C4A-9E14-317039DD4C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24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24744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20528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20528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4F3539A-C4FB-1B9D-EB0B-EF029C0D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057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B8E6-319C-F74D-B689-C7A7FD2BF23E}" type="datetimeFigureOut">
              <a:rPr lang="de-DE" smtClean="0"/>
              <a:t>20.06.2025</a:t>
            </a:fld>
            <a:endParaRPr lang="de-DE" dirty="0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9C6BB7F-C9C7-0C6F-CDC3-65955E718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8928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4DB7C0-361B-0595-5F46-CB506409A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87913" y="6356350"/>
            <a:ext cx="825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3C58-136F-9C4A-9E14-317039DD4CD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85DAF560-F86C-AE12-6D98-A8C1D990B7AF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80ECAF-D0DA-4050-8798-A5DAAA215293}" type="slidenum">
              <a:rPr lang="de-DE" baseline="0" smtClean="0">
                <a:solidFill>
                  <a:schemeClr val="bg1"/>
                </a:solidFill>
              </a:rPr>
              <a:pPr/>
              <a:t>‹Nr.›</a:t>
            </a:fld>
            <a:endParaRPr lang="de-DE" baseline="0" dirty="0">
              <a:solidFill>
                <a:schemeClr val="bg1"/>
              </a:solidFill>
            </a:endParaRPr>
          </a:p>
        </p:txBody>
      </p:sp>
      <p:pic>
        <p:nvPicPr>
          <p:cNvPr id="9" name="Grafik 8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8FC01DFB-DE5B-8B6A-34B2-C882A7818B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1339" y="6338275"/>
            <a:ext cx="1719846" cy="428051"/>
          </a:xfrm>
          <a:prstGeom prst="rect">
            <a:avLst/>
          </a:prstGeom>
        </p:spPr>
      </p:pic>
      <p:pic>
        <p:nvPicPr>
          <p:cNvPr id="10" name="Google Shape;25;p94">
            <a:extLst>
              <a:ext uri="{FF2B5EF4-FFF2-40B4-BE49-F238E27FC236}">
                <a16:creationId xmlns:a16="http://schemas.microsoft.com/office/drawing/2014/main" id="{C19DF838-0443-2C57-767F-C13A016ACB2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013542" y="5710885"/>
            <a:ext cx="2342981" cy="1656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6;p94" descr="FHP.WMF">
            <a:extLst>
              <a:ext uri="{FF2B5EF4-FFF2-40B4-BE49-F238E27FC236}">
                <a16:creationId xmlns:a16="http://schemas.microsoft.com/office/drawing/2014/main" id="{72F8FC6F-8BEF-A11C-6D6B-D5B31C74A873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6711188" y="6533779"/>
            <a:ext cx="604707" cy="2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 descr="Ein Bild, das Schrift, Grafiken, Logo, Screenshot enthält.&#10;&#10;KI-generierte Inhalte können fehlerhaft sein.">
            <a:extLst>
              <a:ext uri="{FF2B5EF4-FFF2-40B4-BE49-F238E27FC236}">
                <a16:creationId xmlns:a16="http://schemas.microsoft.com/office/drawing/2014/main" id="{184667DE-332F-9FD3-C37E-A61C154543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47703" y="6278492"/>
            <a:ext cx="1219586" cy="4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34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205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205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F420F418-FAB6-C4E4-6B28-B9E97E51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9057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B8E6-319C-F74D-B689-C7A7FD2BF23E}" type="datetimeFigureOut">
              <a:rPr lang="de-DE" smtClean="0"/>
              <a:t>20.06.2025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4778B21-2F9D-74E7-AF62-9E9AD2B44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8928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2A99F882-9860-4D12-1677-BBC1C4FE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87913" y="6356350"/>
            <a:ext cx="825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3C58-136F-9C4A-9E14-317039DD4CDF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3B37893E-D44F-B7FA-B28A-5D978CBC7415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80ECAF-D0DA-4050-8798-A5DAAA215293}" type="slidenum">
              <a:rPr lang="de-DE" baseline="0" smtClean="0">
                <a:solidFill>
                  <a:schemeClr val="bg1"/>
                </a:solidFill>
              </a:rPr>
              <a:pPr/>
              <a:t>‹Nr.›</a:t>
            </a:fld>
            <a:endParaRPr lang="de-DE" baseline="0" dirty="0">
              <a:solidFill>
                <a:schemeClr val="bg1"/>
              </a:solidFill>
            </a:endParaRPr>
          </a:p>
        </p:txBody>
      </p:sp>
      <p:pic>
        <p:nvPicPr>
          <p:cNvPr id="11" name="Grafik 10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6195536F-0FC9-70AA-9BDD-40E7834D25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1339" y="6338275"/>
            <a:ext cx="1719846" cy="428051"/>
          </a:xfrm>
          <a:prstGeom prst="rect">
            <a:avLst/>
          </a:prstGeom>
        </p:spPr>
      </p:pic>
      <p:pic>
        <p:nvPicPr>
          <p:cNvPr id="12" name="Google Shape;25;p94">
            <a:extLst>
              <a:ext uri="{FF2B5EF4-FFF2-40B4-BE49-F238E27FC236}">
                <a16:creationId xmlns:a16="http://schemas.microsoft.com/office/drawing/2014/main" id="{7F3B5DA1-47FD-E508-96FB-542DDD5E700F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7013542" y="5710885"/>
            <a:ext cx="2342981" cy="1656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6;p94" descr="FHP.WMF">
            <a:extLst>
              <a:ext uri="{FF2B5EF4-FFF2-40B4-BE49-F238E27FC236}">
                <a16:creationId xmlns:a16="http://schemas.microsoft.com/office/drawing/2014/main" id="{A4FD8456-EF0E-F987-0D68-FAF2D7541977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6711188" y="6533779"/>
            <a:ext cx="604707" cy="2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 descr="Ein Bild, das Schrift, Grafiken, Logo, Screenshot enthält.&#10;&#10;KI-generierte Inhalte können fehlerhaft sein.">
            <a:extLst>
              <a:ext uri="{FF2B5EF4-FFF2-40B4-BE49-F238E27FC236}">
                <a16:creationId xmlns:a16="http://schemas.microsoft.com/office/drawing/2014/main" id="{5F753D52-A09F-F6F4-2B73-984C0513CDC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47703" y="6278492"/>
            <a:ext cx="1219586" cy="4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973AB2-9BD2-DB4B-9212-D96B41AAB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C7CB49-FC88-6B4A-8166-03F34EFF1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638B62-7F1B-A34C-A659-3E552B60C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9057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4B8E6-319C-F74D-B689-C7A7FD2BF23E}" type="datetimeFigureOut">
              <a:rPr lang="de-DE" smtClean="0"/>
              <a:t>20.06.2025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6CBB6F-B7DD-2B40-86C8-4768656B6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8928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A9A49D-F772-4A43-BE99-E74EC8F72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87913" y="6356350"/>
            <a:ext cx="825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3C58-136F-9C4A-9E14-317039DD4CD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54C878-2DD2-4A2D-96D7-CCFE9A96AE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80ECAF-D0DA-4050-8798-A5DAAA215293}" type="slidenum">
              <a:rPr lang="de-DE" baseline="0" smtClean="0">
                <a:solidFill>
                  <a:schemeClr val="bg1"/>
                </a:solidFill>
              </a:rPr>
              <a:pPr/>
              <a:t>‹Nr.›</a:t>
            </a:fld>
            <a:endParaRPr lang="de-DE" baseline="0" dirty="0">
              <a:solidFill>
                <a:schemeClr val="bg1"/>
              </a:solidFill>
            </a:endParaRPr>
          </a:p>
        </p:txBody>
      </p:sp>
      <p:pic>
        <p:nvPicPr>
          <p:cNvPr id="8" name="Grafik 7" descr="Ein Bild, das Text, Schrift, Grafiken, Logo enthält.&#10;&#10;KI-generierte Inhalte können fehlerhaft sein.">
            <a:extLst>
              <a:ext uri="{FF2B5EF4-FFF2-40B4-BE49-F238E27FC236}">
                <a16:creationId xmlns:a16="http://schemas.microsoft.com/office/drawing/2014/main" id="{6AF0180A-5EBA-42B3-B79E-DC3B55017B2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041339" y="6338275"/>
            <a:ext cx="1719846" cy="428051"/>
          </a:xfrm>
          <a:prstGeom prst="rect">
            <a:avLst/>
          </a:prstGeom>
        </p:spPr>
      </p:pic>
      <p:pic>
        <p:nvPicPr>
          <p:cNvPr id="10" name="Google Shape;25;p94">
            <a:extLst>
              <a:ext uri="{FF2B5EF4-FFF2-40B4-BE49-F238E27FC236}">
                <a16:creationId xmlns:a16="http://schemas.microsoft.com/office/drawing/2014/main" id="{126B7EF1-E907-4A70-8205-FD1D0F5A14E6}"/>
              </a:ext>
            </a:extLst>
          </p:cNvPr>
          <p:cNvPicPr preferRelativeResize="0"/>
          <p:nvPr userDrawn="1"/>
        </p:nvPicPr>
        <p:blipFill rotWithShape="1">
          <a:blip r:embed="rId9">
            <a:alphaModFix/>
          </a:blip>
          <a:srcRect/>
          <a:stretch/>
        </p:blipFill>
        <p:spPr>
          <a:xfrm>
            <a:off x="7013542" y="5710885"/>
            <a:ext cx="2342981" cy="1656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6;p94" descr="FHP.WMF">
            <a:extLst>
              <a:ext uri="{FF2B5EF4-FFF2-40B4-BE49-F238E27FC236}">
                <a16:creationId xmlns:a16="http://schemas.microsoft.com/office/drawing/2014/main" id="{1A22CB0E-06D3-4E7E-A251-E4AEC40BC9F4}"/>
              </a:ext>
            </a:extLst>
          </p:cNvPr>
          <p:cNvPicPr preferRelativeResize="0"/>
          <p:nvPr userDrawn="1"/>
        </p:nvPicPr>
        <p:blipFill rotWithShape="1">
          <a:blip r:embed="rId10">
            <a:alphaModFix/>
          </a:blip>
          <a:srcRect/>
          <a:stretch/>
        </p:blipFill>
        <p:spPr>
          <a:xfrm>
            <a:off x="6711188" y="6533779"/>
            <a:ext cx="604707" cy="24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rafik 13" descr="Ein Bild, das Schrift, Grafiken, Logo, Screenshot enthält.&#10;&#10;KI-generierte Inhalte können fehlerhaft sein.">
            <a:extLst>
              <a:ext uri="{FF2B5EF4-FFF2-40B4-BE49-F238E27FC236}">
                <a16:creationId xmlns:a16="http://schemas.microsoft.com/office/drawing/2014/main" id="{C136581A-A50D-2619-A358-DC0A30662D8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47703" y="6278492"/>
            <a:ext cx="1219586" cy="48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55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7" name="Rectangle 5">
            <a:extLst>
              <a:ext uri="{FF2B5EF4-FFF2-40B4-BE49-F238E27FC236}">
                <a16:creationId xmlns:a16="http://schemas.microsoft.com/office/drawing/2014/main" id="{75D9B83D-AA03-8070-E362-55117F4B042D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2521666" y="5251724"/>
            <a:ext cx="745041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600">
                <a:solidFill>
                  <a:srgbClr val="BFBFBF"/>
                </a:solidFill>
              </a:rPr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2E92DAB-0F28-6FF4-D778-DAFBEADDA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582" y="4189683"/>
            <a:ext cx="7529743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4313" indent="-214313"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800" dirty="0">
                <a:solidFill>
                  <a:srgbClr val="000000"/>
                </a:solidFill>
              </a:rPr>
              <a:t>die Babys treten nun in die Phase der gemeinsamen Aufmerksamkeit, „Neun-Monats-Revolution“ – gemeinsamer Hintergrund </a:t>
            </a:r>
            <a:r>
              <a:rPr lang="de-DE" altLang="de-DE" sz="1400" dirty="0">
                <a:solidFill>
                  <a:srgbClr val="000000"/>
                </a:solidFill>
              </a:rPr>
              <a:t> </a:t>
            </a:r>
            <a:r>
              <a:rPr lang="de-DE" altLang="de-DE" sz="1400" dirty="0">
                <a:solidFill>
                  <a:srgbClr val="2673B2"/>
                </a:solidFill>
              </a:rPr>
              <a:t>(Tomasello, M. 2006)</a:t>
            </a:r>
            <a:endParaRPr lang="de-DE" altLang="de-DE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300" dirty="0">
              <a:solidFill>
                <a:srgbClr val="00000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D34619F-01B4-A01E-9626-4CDFCCFAA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2382" y="2281511"/>
            <a:ext cx="410462" cy="360363"/>
          </a:xfrm>
          <a:prstGeom prst="ellipse">
            <a:avLst/>
          </a:prstGeom>
          <a:solidFill>
            <a:srgbClr val="E9D1CB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6E08DE7-3F8F-76E2-99AB-B1C640FF1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028" y="1956071"/>
            <a:ext cx="764011" cy="703262"/>
          </a:xfrm>
          <a:prstGeom prst="ellipse">
            <a:avLst/>
          </a:prstGeom>
          <a:solidFill>
            <a:srgbClr val="E9D1CB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8641A-3455-D262-0C91-A3F17A3DF37C}"/>
              </a:ext>
            </a:extLst>
          </p:cNvPr>
          <p:cNvSpPr>
            <a:spLocks noChangeAspect="1"/>
          </p:cNvSpPr>
          <p:nvPr/>
        </p:nvSpPr>
        <p:spPr>
          <a:xfrm>
            <a:off x="3412254" y="2387870"/>
            <a:ext cx="87956" cy="89681"/>
          </a:xfrm>
          <a:prstGeom prst="ellipse">
            <a:avLst/>
          </a:prstGeom>
          <a:solidFill>
            <a:srgbClr val="2673B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154898F-64B3-581E-EF5D-BD202C371004}"/>
              </a:ext>
            </a:extLst>
          </p:cNvPr>
          <p:cNvSpPr>
            <a:spLocks noChangeAspect="1"/>
          </p:cNvSpPr>
          <p:nvPr/>
        </p:nvSpPr>
        <p:spPr>
          <a:xfrm flipV="1">
            <a:off x="3953594" y="2227532"/>
            <a:ext cx="115551" cy="117275"/>
          </a:xfrm>
          <a:prstGeom prst="ellipse">
            <a:avLst/>
          </a:prstGeom>
          <a:solidFill>
            <a:srgbClr val="2673B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CF6ECD4A-2D9B-0025-77DE-E9E736D64849}"/>
              </a:ext>
            </a:extLst>
          </p:cNvPr>
          <p:cNvCxnSpPr>
            <a:endCxn id="11" idx="1"/>
          </p:cNvCxnSpPr>
          <p:nvPr/>
        </p:nvCxnSpPr>
        <p:spPr>
          <a:xfrm flipV="1">
            <a:off x="3466229" y="2327632"/>
            <a:ext cx="504287" cy="115804"/>
          </a:xfrm>
          <a:prstGeom prst="line">
            <a:avLst/>
          </a:prstGeom>
          <a:ln w="3175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3E1E4A73-2A4E-6B76-9A72-73D79D4C1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8369" y="2117996"/>
            <a:ext cx="412188" cy="361950"/>
          </a:xfrm>
          <a:prstGeom prst="ellipse">
            <a:avLst/>
          </a:prstGeom>
          <a:solidFill>
            <a:srgbClr val="E9D1CB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7AF57C-6DE4-E296-3C3C-202D77995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307" y="1794146"/>
            <a:ext cx="762287" cy="703262"/>
          </a:xfrm>
          <a:prstGeom prst="ellipse">
            <a:avLst/>
          </a:prstGeom>
          <a:solidFill>
            <a:srgbClr val="E9D1CB"/>
          </a:solidFill>
          <a:ln w="9525">
            <a:solidFill>
              <a:srgbClr val="B6DCD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rgbClr val="FFFFFF"/>
              </a:solidFill>
              <a:latin typeface="Arial"/>
              <a:ea typeface="ＭＳ Ｐゴシック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7C7F32A-7435-0B97-273C-468DBF70585B}"/>
              </a:ext>
            </a:extLst>
          </p:cNvPr>
          <p:cNvSpPr>
            <a:spLocks noChangeAspect="1"/>
          </p:cNvSpPr>
          <p:nvPr/>
        </p:nvSpPr>
        <p:spPr>
          <a:xfrm>
            <a:off x="6868244" y="2225945"/>
            <a:ext cx="87957" cy="89681"/>
          </a:xfrm>
          <a:prstGeom prst="ellipse">
            <a:avLst/>
          </a:prstGeom>
          <a:solidFill>
            <a:srgbClr val="2673B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0D435D9-6A35-CA88-633E-FF2375706034}"/>
              </a:ext>
            </a:extLst>
          </p:cNvPr>
          <p:cNvSpPr>
            <a:spLocks noChangeAspect="1"/>
          </p:cNvSpPr>
          <p:nvPr/>
        </p:nvSpPr>
        <p:spPr>
          <a:xfrm flipV="1">
            <a:off x="8057278" y="2065607"/>
            <a:ext cx="117275" cy="117275"/>
          </a:xfrm>
          <a:prstGeom prst="ellipse">
            <a:avLst/>
          </a:prstGeom>
          <a:solidFill>
            <a:srgbClr val="2673B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AF7BEC04-CE4C-4BA4-105E-D92B9658EFEA}"/>
              </a:ext>
            </a:extLst>
          </p:cNvPr>
          <p:cNvCxnSpPr>
            <a:stCxn id="15" idx="6"/>
            <a:endCxn id="16" idx="1"/>
          </p:cNvCxnSpPr>
          <p:nvPr/>
        </p:nvCxnSpPr>
        <p:spPr>
          <a:xfrm flipV="1">
            <a:off x="6956201" y="2165707"/>
            <a:ext cx="1118252" cy="105079"/>
          </a:xfrm>
          <a:prstGeom prst="line">
            <a:avLst/>
          </a:prstGeom>
          <a:ln w="3175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hteck 18">
            <a:extLst>
              <a:ext uri="{FF2B5EF4-FFF2-40B4-BE49-F238E27FC236}">
                <a16:creationId xmlns:a16="http://schemas.microsoft.com/office/drawing/2014/main" id="{05F0D809-47E9-40B7-6AA4-F9AD19F29A49}"/>
              </a:ext>
            </a:extLst>
          </p:cNvPr>
          <p:cNvSpPr/>
          <p:nvPr/>
        </p:nvSpPr>
        <p:spPr>
          <a:xfrm>
            <a:off x="7409582" y="2659336"/>
            <a:ext cx="175912" cy="144463"/>
          </a:xfrm>
          <a:prstGeom prst="rect">
            <a:avLst/>
          </a:prstGeom>
          <a:solidFill>
            <a:srgbClr val="FF8C52"/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8597A1F1-9257-96CE-8B8B-0D6B7F25A18C}"/>
              </a:ext>
            </a:extLst>
          </p:cNvPr>
          <p:cNvCxnSpPr>
            <a:stCxn id="15" idx="4"/>
            <a:endCxn id="19" idx="1"/>
          </p:cNvCxnSpPr>
          <p:nvPr/>
        </p:nvCxnSpPr>
        <p:spPr>
          <a:xfrm>
            <a:off x="6912223" y="2315626"/>
            <a:ext cx="497359" cy="415942"/>
          </a:xfrm>
          <a:prstGeom prst="line">
            <a:avLst/>
          </a:prstGeom>
          <a:ln w="3175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1A6BF8BC-E86C-AFE0-85AF-C7DD5F58EC0F}"/>
              </a:ext>
            </a:extLst>
          </p:cNvPr>
          <p:cNvCxnSpPr>
            <a:stCxn id="19" idx="3"/>
            <a:endCxn id="16" idx="0"/>
          </p:cNvCxnSpPr>
          <p:nvPr/>
        </p:nvCxnSpPr>
        <p:spPr>
          <a:xfrm flipV="1">
            <a:off x="7585494" y="2182882"/>
            <a:ext cx="530422" cy="548686"/>
          </a:xfrm>
          <a:prstGeom prst="line">
            <a:avLst/>
          </a:prstGeom>
          <a:ln w="3175" cmpd="sng">
            <a:solidFill>
              <a:schemeClr val="tx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feil nach rechts 21">
            <a:extLst>
              <a:ext uri="{FF2B5EF4-FFF2-40B4-BE49-F238E27FC236}">
                <a16:creationId xmlns:a16="http://schemas.microsoft.com/office/drawing/2014/main" id="{3B10FC62-1F96-60CE-4DC2-41D0A87B8A0C}"/>
              </a:ext>
            </a:extLst>
          </p:cNvPr>
          <p:cNvSpPr/>
          <p:nvPr/>
        </p:nvSpPr>
        <p:spPr>
          <a:xfrm>
            <a:off x="5247404" y="2173558"/>
            <a:ext cx="798504" cy="363538"/>
          </a:xfrm>
          <a:prstGeom prst="rightArrow">
            <a:avLst/>
          </a:prstGeom>
          <a:solidFill>
            <a:srgbClr val="2673B2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kern="0">
              <a:solidFill>
                <a:sysClr val="windowText" lastClr="000000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A8B7A17-D251-3ED4-CB27-42810BFCB54D}"/>
              </a:ext>
            </a:extLst>
          </p:cNvPr>
          <p:cNvSpPr txBox="1"/>
          <p:nvPr/>
        </p:nvSpPr>
        <p:spPr>
          <a:xfrm>
            <a:off x="2153369" y="3091133"/>
            <a:ext cx="4142566" cy="58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 algn="ctr" defTabSz="6858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aus der </a:t>
            </a:r>
            <a:r>
              <a:rPr lang="de-DE" sz="1800" b="1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dyadischen Interaktion </a:t>
            </a:r>
            <a:br>
              <a:rPr lang="de-DE" sz="1600" b="1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</a:br>
            <a:r>
              <a:rPr lang="de-DE" sz="1400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(das Baby und ich) 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4236E33-4169-0B50-292B-5093D7FBA0ED}"/>
              </a:ext>
            </a:extLst>
          </p:cNvPr>
          <p:cNvSpPr txBox="1"/>
          <p:nvPr/>
        </p:nvSpPr>
        <p:spPr>
          <a:xfrm>
            <a:off x="6220544" y="3091136"/>
            <a:ext cx="346133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wird die </a:t>
            </a:r>
            <a:r>
              <a:rPr lang="de-DE" sz="1800" b="1" kern="0" dirty="0" err="1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triadische</a:t>
            </a:r>
            <a:r>
              <a:rPr lang="de-DE" sz="1800" b="1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 Interaktion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(das Baby, </a:t>
            </a:r>
            <a:r>
              <a:rPr lang="de-DE" sz="1400" kern="0" dirty="0">
                <a:solidFill>
                  <a:sysClr val="windowText" lastClr="000000"/>
                </a:solidFill>
                <a:ea typeface="ＭＳ Ｐゴシック" charset="0"/>
                <a:cs typeface="ＭＳ Ｐゴシック" charset="0"/>
              </a:rPr>
              <a:t>ein Objekt gemeinsamer Aufmerksamkeit und ich)</a:t>
            </a:r>
            <a:endParaRPr lang="de-DE" sz="1400" b="1" kern="0" dirty="0">
              <a:solidFill>
                <a:sysClr val="windowText" lastClr="000000"/>
              </a:solidFill>
              <a:latin typeface="Arial"/>
              <a:ea typeface="ＭＳ Ｐゴシック" charset="0"/>
              <a:cs typeface="ＭＳ Ｐゴシック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900" b="1" kern="0" dirty="0">
                <a:solidFill>
                  <a:sysClr val="windowText" lastClr="000000"/>
                </a:solidFill>
                <a:latin typeface="Arial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" name="Textfeld 18">
            <a:extLst>
              <a:ext uri="{FF2B5EF4-FFF2-40B4-BE49-F238E27FC236}">
                <a16:creationId xmlns:a16="http://schemas.microsoft.com/office/drawing/2014/main" id="{4364A982-636C-D280-F003-FA78F5934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159" y="316311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4400" dirty="0">
                <a:solidFill>
                  <a:srgbClr val="000000"/>
                </a:solidFill>
              </a:rPr>
              <a:t>Interaktion - Basis</a:t>
            </a:r>
            <a:endParaRPr lang="de-DE" altLang="de-DE" sz="1800" dirty="0">
              <a:solidFill>
                <a:srgbClr val="376F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2" grpId="0" animBg="1"/>
      <p:bldP spid="23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Textfeld 18">
            <a:extLst>
              <a:ext uri="{FF2B5EF4-FFF2-40B4-BE49-F238E27FC236}">
                <a16:creationId xmlns:a16="http://schemas.microsoft.com/office/drawing/2014/main" id="{8AC3FF72-AF10-83FE-DF75-B1945FFA8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8870" y="271379"/>
            <a:ext cx="9573929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Befunde zur PädagogInnen-Kind-Interaktion in Kitas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2AC27E12-ACB5-22BC-2FBF-24D6481CD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493" y="1238204"/>
            <a:ext cx="10547581" cy="50688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endParaRPr lang="de-DE" altLang="de-DE" sz="8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 marL="285750" indent="-285750">
              <a:defRPr/>
            </a:pPr>
            <a:r>
              <a:rPr lang="de-DE" altLang="ja-JP" sz="2400" dirty="0">
                <a:solidFill>
                  <a:srgbClr val="000000"/>
                </a:solidFill>
                <a:cs typeface="Arial" panose="020B0604020202020204" pitchFamily="34" charset="0"/>
              </a:rPr>
              <a:t>Kognitiv anregende Interaktion kommt viel zu selten vor 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altLang="ja-JP" sz="1400" dirty="0" err="1">
                <a:solidFill>
                  <a:srgbClr val="376FA0"/>
                </a:solidFill>
                <a:cs typeface="Arial" panose="020B0604020202020204" pitchFamily="34" charset="0"/>
              </a:rPr>
              <a:t>Wertfein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, </a:t>
            </a:r>
            <a:r>
              <a:rPr 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Wirts, &amp; Wildgruber, 2015)</a:t>
            </a:r>
            <a:r>
              <a:rPr lang="de-DE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</a:p>
          <a:p>
            <a:pPr marL="285750" indent="-285750">
              <a:defRPr/>
            </a:pPr>
            <a:endParaRPr lang="de-DE" sz="1600" dirty="0">
              <a:solidFill>
                <a:srgbClr val="33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defRPr/>
            </a:pPr>
            <a:r>
              <a:rPr lang="de-DE" sz="2400" dirty="0">
                <a:solidFill>
                  <a:srgbClr val="000000"/>
                </a:solidFill>
                <a:cs typeface="Arial" panose="020B0604020202020204" pitchFamily="34" charset="0"/>
              </a:rPr>
              <a:t>Evaluation des Bundesprogramms „Sprach-Kita: Weil Sprache der Schlüssel zur Welt ist!” ein unzureichendes Bild: 107 deutschen Kindertageseinrichtungen wurde für den Bereich „Unterstützung des Lernens und kritischen Denkens“, welcher auf Diskursivität und Rationalität anregende Interaktionsmuster fokussiert, lediglich ein Wert von 2,15 auf einer Skala von 1-7 </a:t>
            </a:r>
            <a:r>
              <a:rPr 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Ballaschk</a:t>
            </a:r>
            <a:r>
              <a:rPr 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2019)</a:t>
            </a:r>
            <a:r>
              <a:rPr lang="de-DE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de-DE" altLang="ja-JP" sz="1600" dirty="0">
              <a:solidFill>
                <a:srgbClr val="333399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ja-JP" sz="16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de-DE" altLang="ja-JP" sz="2400" dirty="0">
                <a:solidFill>
                  <a:srgbClr val="000000"/>
                </a:solidFill>
                <a:cs typeface="Arial" panose="020B0604020202020204" pitchFamily="34" charset="0"/>
              </a:rPr>
              <a:t>Die Interaktionsqualität in Kitas ist unzureichend 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(Tietze et al., 1998, 2013;  Brandt/Wolf, 1985; </a:t>
            </a:r>
            <a:r>
              <a:rPr lang="de-DE" altLang="ja-JP" sz="1400" dirty="0" err="1">
                <a:solidFill>
                  <a:srgbClr val="376FA0"/>
                </a:solidFill>
                <a:cs typeface="Arial" panose="020B0604020202020204" pitchFamily="34" charset="0"/>
              </a:rPr>
              <a:t>Pianta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, 1994; 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Carpenter et al., 1998)</a:t>
            </a:r>
            <a:r>
              <a:rPr lang="de-DE" altLang="ja-JP" sz="2400" dirty="0">
                <a:solidFill>
                  <a:srgbClr val="000000"/>
                </a:solidFill>
                <a:cs typeface="Arial" panose="020B0604020202020204" pitchFamily="34" charset="0"/>
              </a:rPr>
              <a:t>.</a:t>
            </a:r>
            <a:endParaRPr lang="de-DE" altLang="de-DE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de-DE" sz="1200" dirty="0">
              <a:solidFill>
                <a:srgbClr val="376FA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B402A4EA-A7F1-8541-1C85-C09F79913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024" y="429568"/>
            <a:ext cx="9070975" cy="99377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altLang="de-DE" sz="3200" kern="1200" dirty="0">
                <a:solidFill>
                  <a:srgbClr val="000000"/>
                </a:solidFill>
                <a:latin typeface="Arial" panose="020B0604020202020204" pitchFamily="34" charset="0"/>
              </a:rPr>
              <a:t>Wovon hängt die Interaktionsqualität in Kitas ab?</a:t>
            </a:r>
            <a:endParaRPr lang="de-DE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23A92B-3154-78C3-9E20-0E6B216E466A}"/>
              </a:ext>
            </a:extLst>
          </p:cNvPr>
          <p:cNvSpPr txBox="1"/>
          <p:nvPr/>
        </p:nvSpPr>
        <p:spPr>
          <a:xfrm>
            <a:off x="3149600" y="3368675"/>
            <a:ext cx="185738" cy="30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46B16231-D0EB-E349-CED4-569C95943369}"/>
              </a:ext>
            </a:extLst>
          </p:cNvPr>
          <p:cNvSpPr txBox="1">
            <a:spLocks/>
          </p:cNvSpPr>
          <p:nvPr/>
        </p:nvSpPr>
        <p:spPr bwMode="auto">
          <a:xfrm>
            <a:off x="1597023" y="1989138"/>
            <a:ext cx="6446171" cy="3651266"/>
          </a:xfrm>
          <a:prstGeom prst="rect">
            <a:avLst/>
          </a:prstGeom>
          <a:noFill/>
          <a:ln>
            <a:noFill/>
          </a:ln>
        </p:spPr>
        <p:txBody>
          <a:bodyPr lIns="68580" tIns="34290" rIns="68580" bIns="34290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Art der Situation (hochstrukturiert und  ritualisiert – Essen vs. offen – freies Spiel)</a:t>
            </a: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Anzahl der Kinder (in Abhängigkeit von der Strukturiertheit der Situationen)</a:t>
            </a:r>
          </a:p>
          <a:p>
            <a:pPr>
              <a:defRPr/>
            </a:pPr>
            <a:r>
              <a:rPr lang="de-DE" sz="1900" dirty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Handlungsrelevantes Sprachwissen &amp; Interaktionstechniken</a:t>
            </a:r>
            <a:endParaRPr lang="de-DE" sz="2600" dirty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Pädagogische Einstellung der Fachkräfte (insbesondere pessimistische Einstellung zu Partizipation behindert partizipative Interaktionsprozesse)</a:t>
            </a:r>
          </a:p>
          <a:p>
            <a:pPr marL="0" indent="0">
              <a:buNone/>
              <a:defRPr/>
            </a:pPr>
            <a:endParaRPr lang="de-DE" altLang="de-DE" sz="1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de-DE" altLang="de-DE" sz="1400" dirty="0">
                <a:solidFill>
                  <a:srgbClr val="376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de-DE" sz="1400" dirty="0" err="1">
                <a:solidFill>
                  <a:srgbClr val="376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Wertfein</a:t>
            </a:r>
            <a:r>
              <a:rPr lang="de-DE" altLang="de-DE" sz="1400" dirty="0">
                <a:solidFill>
                  <a:srgbClr val="376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2015; Hildebrandt et al. in </a:t>
            </a:r>
            <a:r>
              <a:rPr lang="de-DE" altLang="de-DE" sz="1400" dirty="0" err="1">
                <a:solidFill>
                  <a:srgbClr val="376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</a:t>
            </a:r>
            <a:r>
              <a:rPr lang="de-DE" altLang="de-DE" sz="1400" dirty="0">
                <a:solidFill>
                  <a:srgbClr val="376F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pic>
        <p:nvPicPr>
          <p:cNvPr id="840709" name="Bild 2" descr="DSC05202.JPG">
            <a:extLst>
              <a:ext uri="{FF2B5EF4-FFF2-40B4-BE49-F238E27FC236}">
                <a16:creationId xmlns:a16="http://schemas.microsoft.com/office/drawing/2014/main" id="{7DC2FE86-4998-6685-1076-4226D1F7C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195" y="1909866"/>
            <a:ext cx="3427412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Textfeld 18">
            <a:extLst>
              <a:ext uri="{FF2B5EF4-FFF2-40B4-BE49-F238E27FC236}">
                <a16:creationId xmlns:a16="http://schemas.microsoft.com/office/drawing/2014/main" id="{9F4400B1-6E3B-ACF0-459B-E51BEBA6F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9" y="260353"/>
            <a:ext cx="9647755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srgbClr val="000000"/>
                </a:solidFill>
                <a:cs typeface="Arial" panose="020B0604020202020204" pitchFamily="34" charset="0"/>
              </a:rPr>
              <a:t>Feinfühlige und partizipative Interaktion</a:t>
            </a:r>
            <a:br>
              <a:rPr lang="de-DE" altLang="de-DE" sz="20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2000" dirty="0">
                <a:solidFill>
                  <a:srgbClr val="000000"/>
                </a:solidFill>
                <a:cs typeface="Arial" panose="020B0604020202020204" pitchFamily="34" charset="0"/>
              </a:rPr>
              <a:t>Sprachpragmatische Dimensionen – Empathie, Symmetrie, Autonomie</a:t>
            </a:r>
            <a:r>
              <a:rPr lang="de-DE" altLang="de-DE" sz="1600" dirty="0">
                <a:solidFill>
                  <a:srgbClr val="000000"/>
                </a:solidFill>
                <a:cs typeface="Arial" panose="020B0604020202020204" pitchFamily="34" charset="0"/>
              </a:rPr>
              <a:t>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Schnädelbach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1977; Hildebrandt &amp; Dreier, 2015)</a:t>
            </a:r>
            <a:endParaRPr lang="de-DE" altLang="de-DE" sz="1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F52A92A-4377-F598-5805-E3B67886C845}"/>
              </a:ext>
            </a:extLst>
          </p:cNvPr>
          <p:cNvSpPr txBox="1"/>
          <p:nvPr/>
        </p:nvSpPr>
        <p:spPr>
          <a:xfrm>
            <a:off x="2967038" y="3290891"/>
            <a:ext cx="184150" cy="300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10A4DE0-CFCE-AEFE-3017-3B6CB263327D}"/>
              </a:ext>
            </a:extLst>
          </p:cNvPr>
          <p:cNvSpPr txBox="1"/>
          <p:nvPr/>
        </p:nvSpPr>
        <p:spPr>
          <a:xfrm>
            <a:off x="1679576" y="1807489"/>
            <a:ext cx="1943100" cy="590550"/>
          </a:xfrm>
          <a:prstGeom prst="rect">
            <a:avLst/>
          </a:prstGeom>
          <a:noFill/>
          <a:ln>
            <a:solidFill>
              <a:srgbClr val="1E4649"/>
            </a:solidFill>
          </a:ln>
        </p:spPr>
        <p:txBody>
          <a:bodyPr>
            <a:spAutoFit/>
          </a:bodyPr>
          <a:lstStyle/>
          <a:p>
            <a:pPr algn="ctr" defTabSz="466725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organisatorischer Dialog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F73DD2F-0E3A-834D-1522-258D8312BBC8}"/>
              </a:ext>
            </a:extLst>
          </p:cNvPr>
          <p:cNvSpPr txBox="1"/>
          <p:nvPr/>
        </p:nvSpPr>
        <p:spPr>
          <a:xfrm>
            <a:off x="4283075" y="1817185"/>
            <a:ext cx="1371600" cy="595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466725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deskriptiver </a:t>
            </a:r>
            <a:b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</a:b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Dialog</a:t>
            </a:r>
            <a:endParaRPr lang="de-DE" sz="1200" kern="0" dirty="0">
              <a:solidFill>
                <a:sysClr val="windowText" lastClr="000000"/>
              </a:solidFill>
              <a:latin typeface="Calibri" panose="020F0502020204030204"/>
              <a:ea typeface="MS PGothic" charset="0"/>
              <a:cs typeface="MS PGothic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E2B16DB-FCC4-EB16-40BB-FD925CE3E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0670" y="2682331"/>
            <a:ext cx="1943100" cy="182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667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667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667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667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dirty="0">
                <a:solidFill>
                  <a:srgbClr val="000000"/>
                </a:solidFill>
              </a:rPr>
              <a:t>Wir beschreiben, was wir wahrnehmen, was wir erlebt haben oder erleben. Wir sagen, wie es ist oder wie es war.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i="1" dirty="0">
                <a:solidFill>
                  <a:srgbClr val="000000"/>
                </a:solidFill>
              </a:rPr>
              <a:t>Das ist rot / Warst du am Wochenende wieder bei Opa? / Die Schnecke kriecht sehr langsam. / Guck mal. Das passt da nicht rein.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D0F2F1A-9C2E-E8E0-5A57-B4463B98A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2970" y="2661694"/>
            <a:ext cx="1943100" cy="216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667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667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667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667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dirty="0">
                <a:solidFill>
                  <a:srgbClr val="000000"/>
                </a:solidFill>
              </a:rPr>
              <a:t>Wir bewerten Handlungen, Ereignisse oder Dinge.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i="1" dirty="0">
                <a:solidFill>
                  <a:srgbClr val="000000"/>
                </a:solidFill>
              </a:rPr>
              <a:t>Gut! / Das stimmt nicht. / Ach, schade. / Ui, toll. / War es schön bei Opi? Nudeln mag ich. / Bravo! / Das sieht ja klasse aus. / Das machst du falsch. / Das finde ich ja jetzt nicht so schön von dir. /Die haben ja oll geschaut! / Hast du gemerkt, sie waren begeistert!</a:t>
            </a:r>
          </a:p>
        </p:txBody>
      </p:sp>
      <p:sp>
        <p:nvSpPr>
          <p:cNvPr id="19" name="Textfeld 1">
            <a:extLst>
              <a:ext uri="{FF2B5EF4-FFF2-40B4-BE49-F238E27FC236}">
                <a16:creationId xmlns:a16="http://schemas.microsoft.com/office/drawing/2014/main" id="{1E4703F7-3E8A-BAB2-07D5-76C65D4CD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76" y="2661694"/>
            <a:ext cx="2065338" cy="2110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de-DE" altLang="de-DE" sz="1000" dirty="0">
                <a:solidFill>
                  <a:srgbClr val="000000"/>
                </a:solidFill>
              </a:rPr>
              <a:t>Wir organisieren die alltäglichen Abläufe, besprechen, wer was zu tun hat und instruieren die Kinder.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de-DE" altLang="de-DE" sz="1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de-DE" altLang="de-DE" sz="1000" i="1" dirty="0">
                <a:solidFill>
                  <a:srgbClr val="000000"/>
                </a:solidFill>
              </a:rPr>
              <a:t>Komm mal her. / Es redet nur einer. Die anderen hören zu. / Lass das sein. / Zeig mal. / </a:t>
            </a:r>
            <a:r>
              <a:rPr lang="de-DE" altLang="de-DE" sz="1000" i="1" dirty="0" err="1">
                <a:solidFill>
                  <a:srgbClr val="000000"/>
                </a:solidFill>
              </a:rPr>
              <a:t>Stop</a:t>
            </a:r>
            <a:r>
              <a:rPr lang="de-DE" altLang="de-DE" sz="1000" i="1" dirty="0">
                <a:solidFill>
                  <a:srgbClr val="000000"/>
                </a:solidFill>
              </a:rPr>
              <a:t>. / Wir reden nicht mit vollem Mund. / Morgenkreis! / Aufräumzeit! / Und was machen wir nach dem Austeilen immer?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89B7331-088C-1CB6-DB92-F3E1F114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3821" y="2682331"/>
            <a:ext cx="1943100" cy="2218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667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6672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667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6672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66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dirty="0">
                <a:solidFill>
                  <a:srgbClr val="000000"/>
                </a:solidFill>
              </a:rPr>
              <a:t>Wir fragen uns, warum Dinge so sind, wie sie sind.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dirty="0">
                <a:solidFill>
                  <a:srgbClr val="000000"/>
                </a:solidFill>
              </a:rPr>
              <a:t>Wie spekulieren, wie es wäre, wenn es anders wäre.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5000"/>
              </a:spcAft>
              <a:buFontTx/>
              <a:buNone/>
            </a:pPr>
            <a:r>
              <a:rPr lang="de-DE" altLang="de-DE" sz="1000" i="1" dirty="0">
                <a:solidFill>
                  <a:srgbClr val="000000"/>
                </a:solidFill>
              </a:rPr>
              <a:t>Wieso waren die eigentlich so begeistert? / Warum schwimmt Holz? / Wenn wir jetzt nicht losgehen, verpassen wir die Bahn. / Was wäre denn, wenn wir fliegen könnten? / Was passiert denn, wenn ich das hier loslasse? 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2C6E02B-9F78-1467-D093-F370792655DC}"/>
              </a:ext>
            </a:extLst>
          </p:cNvPr>
          <p:cNvSpPr txBox="1"/>
          <p:nvPr/>
        </p:nvSpPr>
        <p:spPr>
          <a:xfrm>
            <a:off x="8183821" y="1809250"/>
            <a:ext cx="1943100" cy="590550"/>
          </a:xfrm>
          <a:prstGeom prst="rect">
            <a:avLst/>
          </a:prstGeom>
          <a:noFill/>
          <a:ln>
            <a:solidFill>
              <a:schemeClr val="accent1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defTabSz="466725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de-DE" sz="1800" kern="0" dirty="0" err="1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explikativer</a:t>
            </a:r>
            <a:b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</a:b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Dialog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624EF76-115F-8B08-05B6-2CED9781E061}"/>
              </a:ext>
            </a:extLst>
          </p:cNvPr>
          <p:cNvSpPr txBox="1"/>
          <p:nvPr/>
        </p:nvSpPr>
        <p:spPr>
          <a:xfrm>
            <a:off x="5688013" y="1944188"/>
            <a:ext cx="252412" cy="300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350" dirty="0">
                <a:solidFill>
                  <a:srgbClr val="000000"/>
                </a:solidFill>
                <a:latin typeface="Calibri"/>
                <a:ea typeface="ＭＳ Ｐゴシック"/>
              </a:rPr>
              <a:t>/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45394FE-5C1B-1495-09AA-4380651E61F4}"/>
              </a:ext>
            </a:extLst>
          </p:cNvPr>
          <p:cNvSpPr txBox="1"/>
          <p:nvPr/>
        </p:nvSpPr>
        <p:spPr>
          <a:xfrm>
            <a:off x="5873750" y="1807663"/>
            <a:ext cx="1265238" cy="592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466725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normativer </a:t>
            </a:r>
            <a:b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</a:br>
            <a:r>
              <a:rPr lang="de-DE" sz="1800" kern="0" dirty="0">
                <a:solidFill>
                  <a:sysClr val="windowText" lastClr="000000"/>
                </a:solidFill>
                <a:latin typeface="Calibri" panose="020F0502020204030204"/>
                <a:ea typeface="MS PGothic" charset="0"/>
                <a:cs typeface="MS PGothic" charset="0"/>
              </a:rPr>
              <a:t>Dialog</a:t>
            </a:r>
            <a:endParaRPr lang="de-DE" sz="1200" kern="0" dirty="0">
              <a:solidFill>
                <a:sysClr val="windowText" lastClr="000000"/>
              </a:solidFill>
              <a:latin typeface="Calibri" panose="020F0502020204030204"/>
              <a:ea typeface="MS PGothic" charset="0"/>
              <a:cs typeface="MS PGothic" charset="0"/>
            </a:endParaRPr>
          </a:p>
        </p:txBody>
      </p: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8829F042-1798-1380-742A-B477E3AD7D16}"/>
              </a:ext>
            </a:extLst>
          </p:cNvPr>
          <p:cNvCxnSpPr/>
          <p:nvPr/>
        </p:nvCxnSpPr>
        <p:spPr>
          <a:xfrm flipH="1">
            <a:off x="4298950" y="1817188"/>
            <a:ext cx="1377950" cy="9525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>
            <a:extLst>
              <a:ext uri="{FF2B5EF4-FFF2-40B4-BE49-F238E27FC236}">
                <a16:creationId xmlns:a16="http://schemas.microsoft.com/office/drawing/2014/main" id="{74AC78E4-22EF-807E-E3D0-C0DA2B963F2B}"/>
              </a:ext>
            </a:extLst>
          </p:cNvPr>
          <p:cNvCxnSpPr/>
          <p:nvPr/>
        </p:nvCxnSpPr>
        <p:spPr>
          <a:xfrm flipH="1">
            <a:off x="4297363" y="2377572"/>
            <a:ext cx="1384300" cy="6350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>
            <a:extLst>
              <a:ext uri="{FF2B5EF4-FFF2-40B4-BE49-F238E27FC236}">
                <a16:creationId xmlns:a16="http://schemas.microsoft.com/office/drawing/2014/main" id="{C5006C12-1497-2680-B30D-73E923004189}"/>
              </a:ext>
            </a:extLst>
          </p:cNvPr>
          <p:cNvCxnSpPr/>
          <p:nvPr/>
        </p:nvCxnSpPr>
        <p:spPr>
          <a:xfrm flipH="1">
            <a:off x="4297366" y="1818775"/>
            <a:ext cx="3175" cy="568325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7DFBF79E-94E2-996B-F5E6-4686267D3756}"/>
              </a:ext>
            </a:extLst>
          </p:cNvPr>
          <p:cNvCxnSpPr/>
          <p:nvPr/>
        </p:nvCxnSpPr>
        <p:spPr>
          <a:xfrm flipH="1">
            <a:off x="5672141" y="1810835"/>
            <a:ext cx="1565275" cy="6350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6485A7C8-FC8F-C67C-355F-B31035EF8F75}"/>
              </a:ext>
            </a:extLst>
          </p:cNvPr>
          <p:cNvCxnSpPr/>
          <p:nvPr/>
        </p:nvCxnSpPr>
        <p:spPr>
          <a:xfrm flipH="1">
            <a:off x="5651503" y="2368050"/>
            <a:ext cx="1584325" cy="11113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>
            <a:extLst>
              <a:ext uri="{FF2B5EF4-FFF2-40B4-BE49-F238E27FC236}">
                <a16:creationId xmlns:a16="http://schemas.microsoft.com/office/drawing/2014/main" id="{307101BB-0AA3-63CD-DA7C-620ACD7687BB}"/>
              </a:ext>
            </a:extLst>
          </p:cNvPr>
          <p:cNvCxnSpPr/>
          <p:nvPr/>
        </p:nvCxnSpPr>
        <p:spPr>
          <a:xfrm>
            <a:off x="7234241" y="1812422"/>
            <a:ext cx="1587" cy="571500"/>
          </a:xfrm>
          <a:prstGeom prst="line">
            <a:avLst/>
          </a:prstGeom>
          <a:ln w="9525" cmpd="sng">
            <a:solidFill>
              <a:srgbClr val="1E46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Titel 1">
            <a:extLst>
              <a:ext uri="{FF2B5EF4-FFF2-40B4-BE49-F238E27FC236}">
                <a16:creationId xmlns:a16="http://schemas.microsoft.com/office/drawing/2014/main" id="{06CDD85D-F281-C929-8005-AC4B0A96E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69400" cy="1246188"/>
          </a:xfrm>
        </p:spPr>
        <p:txBody>
          <a:bodyPr/>
          <a:lstStyle/>
          <a:p>
            <a:r>
              <a:rPr lang="de-DE" altLang="de-DE" sz="3600" dirty="0">
                <a:latin typeface="Arial" panose="020B0604020202020204" pitchFamily="34" charset="0"/>
                <a:cs typeface="Arial" panose="020B0604020202020204" pitchFamily="34" charset="0"/>
              </a:rPr>
              <a:t>EPPE-Studie: Gute Interaktionsqualität? </a:t>
            </a:r>
            <a:br>
              <a:rPr lang="de-DE" altLang="de-D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(Sylva et al., 2004)</a:t>
            </a:r>
            <a:endParaRPr lang="de-DE" altLang="de-DE" sz="1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Textfeld 5">
            <a:extLst>
              <a:ext uri="{FF2B5EF4-FFF2-40B4-BE49-F238E27FC236}">
                <a16:creationId xmlns:a16="http://schemas.microsoft.com/office/drawing/2014/main" id="{F220B787-FF28-DBD4-7E4A-C4683AF65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25" y="3011491"/>
            <a:ext cx="184150" cy="5857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de-DE" altLang="de-DE" kern="0">
              <a:solidFill>
                <a:srgbClr val="000000"/>
              </a:solidFill>
            </a:endParaRPr>
          </a:p>
        </p:txBody>
      </p:sp>
      <p:sp>
        <p:nvSpPr>
          <p:cNvPr id="33796" name="Textfeld 8">
            <a:extLst>
              <a:ext uri="{FF2B5EF4-FFF2-40B4-BE49-F238E27FC236}">
                <a16:creationId xmlns:a16="http://schemas.microsoft.com/office/drawing/2014/main" id="{8F607C5A-CCAF-31BE-CC01-858982FA0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638" y="2528888"/>
            <a:ext cx="184150" cy="584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de-DE" altLang="de-DE" kern="0">
              <a:solidFill>
                <a:srgbClr val="000000"/>
              </a:solidFill>
            </a:endParaRPr>
          </a:p>
        </p:txBody>
      </p:sp>
      <p:sp>
        <p:nvSpPr>
          <p:cNvPr id="33797" name="Textfeld 16">
            <a:extLst>
              <a:ext uri="{FF2B5EF4-FFF2-40B4-BE49-F238E27FC236}">
                <a16:creationId xmlns:a16="http://schemas.microsoft.com/office/drawing/2014/main" id="{625AE70F-B9B5-2ADD-82C7-67B2B5C71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113" y="2420941"/>
            <a:ext cx="184150" cy="5857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de-DE" altLang="de-DE" kern="0">
              <a:solidFill>
                <a:srgbClr val="000000"/>
              </a:solidFill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7C9973D-4C7B-D1F8-7D1D-5F0233459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" b="3265"/>
          <a:stretch>
            <a:fillRect/>
          </a:stretch>
        </p:blipFill>
        <p:spPr bwMode="auto">
          <a:xfrm>
            <a:off x="1524000" y="1520825"/>
            <a:ext cx="2870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9" name="Rechteck 8">
            <a:extLst>
              <a:ext uri="{FF2B5EF4-FFF2-40B4-BE49-F238E27FC236}">
                <a16:creationId xmlns:a16="http://schemas.microsoft.com/office/drawing/2014/main" id="{922A58FE-8B4F-634B-FE9B-163261877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205" y="1246188"/>
            <a:ext cx="6371603" cy="443198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de-DE" sz="1800" dirty="0">
                <a:solidFill>
                  <a:srgbClr val="000000"/>
                </a:solidFill>
              </a:rPr>
              <a:t>höhere Qualifikation des Personals</a:t>
            </a: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</a:rPr>
              <a:t>gute Betreuungsschlüssel und Gruppengrößen</a:t>
            </a: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</a:rPr>
              <a:t>Supervision</a:t>
            </a: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</a:rPr>
              <a:t>hochwertiges pädagogisches Angebot in bildungsrelevanten Bereich</a:t>
            </a:r>
          </a:p>
          <a:p>
            <a:pPr>
              <a:defRPr/>
            </a:pPr>
            <a:r>
              <a:rPr lang="de-DE" sz="1800" dirty="0">
                <a:solidFill>
                  <a:srgbClr val="000000"/>
                </a:solidFill>
              </a:rPr>
              <a:t>emotionale und interaktive Erzieherin-Kind-Beziehungen</a:t>
            </a:r>
            <a: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  <a:t>	</a:t>
            </a:r>
          </a:p>
          <a:p>
            <a:pPr>
              <a:defRPr/>
            </a:pPr>
            <a: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  <a:t>Kognitiv anregende Interaktion (</a:t>
            </a:r>
            <a:r>
              <a:rPr lang="de-DE" altLang="de-DE" sz="1800" b="1" kern="0" dirty="0" err="1">
                <a:solidFill>
                  <a:srgbClr val="000000"/>
                </a:solidFill>
                <a:latin typeface="Arial Unicode MS" charset="0"/>
              </a:rPr>
              <a:t>Sustained</a:t>
            </a:r>
            <a:r>
              <a:rPr lang="de-DE" altLang="de-DE" sz="1800" b="1" kern="0" dirty="0">
                <a:solidFill>
                  <a:srgbClr val="000000"/>
                </a:solidFill>
                <a:latin typeface="Arial Unicode MS" charset="0"/>
              </a:rPr>
              <a:t> </a:t>
            </a:r>
            <a:r>
              <a:rPr lang="de-DE" altLang="de-DE" sz="1800" b="1" kern="0" dirty="0" err="1">
                <a:solidFill>
                  <a:srgbClr val="000000"/>
                </a:solidFill>
                <a:latin typeface="Arial Unicode MS" charset="0"/>
              </a:rPr>
              <a:t>Shared</a:t>
            </a:r>
            <a:r>
              <a:rPr lang="de-DE" altLang="de-DE" sz="1800" b="1" kern="0" dirty="0">
                <a:solidFill>
                  <a:srgbClr val="000000"/>
                </a:solidFill>
                <a:latin typeface="Arial Unicode MS" charset="0"/>
              </a:rPr>
              <a:t> </a:t>
            </a:r>
            <a:r>
              <a:rPr lang="de-DE" altLang="de-DE" sz="1800" b="1" kern="0" dirty="0" err="1">
                <a:solidFill>
                  <a:srgbClr val="000000"/>
                </a:solidFill>
                <a:latin typeface="Arial Unicode MS" charset="0"/>
              </a:rPr>
              <a:t>Thinking</a:t>
            </a:r>
            <a: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  <a:t>) </a:t>
            </a:r>
            <a:b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</a:br>
            <a: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  <a:t>= ein besonders effektives didaktisches Handlungsmuster zur Unterstützung der kognitiven Entwicklung der Kinder und Schlüsselvariable für Kita-Qualität.</a:t>
            </a:r>
            <a:br>
              <a:rPr lang="de-DE" altLang="de-DE" sz="1800" kern="0" dirty="0">
                <a:solidFill>
                  <a:srgbClr val="000000"/>
                </a:solidFill>
                <a:latin typeface="Arial Unicode MS" charset="0"/>
              </a:rPr>
            </a:br>
            <a:br>
              <a:rPr lang="de-DE" altLang="de-DE" sz="1200" kern="0" dirty="0">
                <a:solidFill>
                  <a:srgbClr val="333399"/>
                </a:solidFill>
                <a:latin typeface="Arial Unicode MS" charset="0"/>
              </a:rPr>
            </a:br>
            <a:endParaRPr lang="de-DE" altLang="de-DE" sz="1800" kern="0" dirty="0">
              <a:solidFill>
                <a:srgbClr val="7F7F7F"/>
              </a:solidFill>
              <a:latin typeface="Arial Unicode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Textfeld 18">
            <a:extLst>
              <a:ext uri="{FF2B5EF4-FFF2-40B4-BE49-F238E27FC236}">
                <a16:creationId xmlns:a16="http://schemas.microsoft.com/office/drawing/2014/main" id="{AB293AF2-B082-AAA9-2BE4-8CB03157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350"/>
            <a:ext cx="91440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srgbClr val="000000"/>
                </a:solidFill>
              </a:rPr>
              <a:t>Pädagogische Interaktion</a:t>
            </a:r>
            <a:br>
              <a:rPr lang="de-DE" altLang="de-DE" sz="1800" dirty="0">
                <a:solidFill>
                  <a:srgbClr val="000000"/>
                </a:solidFill>
              </a:rPr>
            </a:br>
            <a:r>
              <a:rPr lang="de-DE" altLang="de-DE" sz="1800" dirty="0" err="1">
                <a:solidFill>
                  <a:srgbClr val="000000"/>
                </a:solidFill>
              </a:rPr>
              <a:t>Sustained</a:t>
            </a:r>
            <a:r>
              <a:rPr lang="de-DE" altLang="de-DE" sz="1800" dirty="0">
                <a:solidFill>
                  <a:srgbClr val="000000"/>
                </a:solidFill>
              </a:rPr>
              <a:t> </a:t>
            </a:r>
            <a:r>
              <a:rPr lang="de-DE" altLang="de-DE" sz="1800" dirty="0" err="1">
                <a:solidFill>
                  <a:srgbClr val="000000"/>
                </a:solidFill>
              </a:rPr>
              <a:t>Shared</a:t>
            </a:r>
            <a:r>
              <a:rPr lang="de-DE" altLang="de-DE" sz="1800" dirty="0">
                <a:solidFill>
                  <a:srgbClr val="000000"/>
                </a:solidFill>
              </a:rPr>
              <a:t> </a:t>
            </a:r>
            <a:r>
              <a:rPr lang="de-DE" altLang="de-DE" sz="1800" dirty="0" err="1">
                <a:solidFill>
                  <a:srgbClr val="000000"/>
                </a:solidFill>
              </a:rPr>
              <a:t>Thinking</a:t>
            </a:r>
            <a:r>
              <a:rPr lang="de-DE" altLang="de-DE" sz="1800" dirty="0">
                <a:solidFill>
                  <a:srgbClr val="000000"/>
                </a:solidFill>
              </a:rPr>
              <a:t> </a:t>
            </a:r>
            <a:r>
              <a:rPr lang="en-US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(Siraj-Blatchford et al., 2003; Sylva et al. 2004, 2011)</a:t>
            </a:r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865B5F3E-E596-C06E-0429-B8F53BB7B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605476"/>
            <a:ext cx="5056187" cy="2401887"/>
          </a:xfrm>
        </p:spPr>
        <p:txBody>
          <a:bodyPr/>
          <a:lstStyle/>
          <a:p>
            <a:pPr marL="0" lvl="2" indent="0" eaLnBrk="1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altLang="de-DE" sz="1800" dirty="0">
                <a:solidFill>
                  <a:srgbClr val="000000"/>
                </a:solidFill>
              </a:rPr>
              <a:t>Individuals ‘work together’ in an intellectual way</a:t>
            </a:r>
          </a:p>
          <a:p>
            <a:pPr marL="0" lvl="2" indent="0" eaLnBrk="1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US" altLang="de-DE" sz="800" dirty="0">
              <a:solidFill>
                <a:srgbClr val="000000"/>
              </a:solidFill>
            </a:endParaRPr>
          </a:p>
          <a:p>
            <a:pPr marL="0" lvl="2" indent="0" eaLnBrk="1" hangingPunct="1"/>
            <a:r>
              <a:rPr lang="en-US" altLang="de-DE" sz="1800" dirty="0">
                <a:solidFill>
                  <a:srgbClr val="000000"/>
                </a:solidFill>
              </a:rPr>
              <a:t>to solve a problem</a:t>
            </a:r>
          </a:p>
          <a:p>
            <a:pPr marL="0" lvl="2" indent="0" eaLnBrk="1" hangingPunct="1"/>
            <a:r>
              <a:rPr lang="en-US" altLang="de-DE" sz="1800" dirty="0">
                <a:solidFill>
                  <a:srgbClr val="000000"/>
                </a:solidFill>
              </a:rPr>
              <a:t>clarify a concept </a:t>
            </a:r>
          </a:p>
          <a:p>
            <a:pPr marL="0" lvl="2" indent="0" eaLnBrk="1" hangingPunct="1"/>
            <a:r>
              <a:rPr lang="en-US" altLang="de-DE" sz="1800" dirty="0">
                <a:solidFill>
                  <a:srgbClr val="000000"/>
                </a:solidFill>
              </a:rPr>
              <a:t>evaluate activities  </a:t>
            </a:r>
          </a:p>
          <a:p>
            <a:pPr marL="0" lvl="2" indent="0" eaLnBrk="1" hangingPunct="1"/>
            <a:r>
              <a:rPr lang="en-US" altLang="de-DE" sz="1800" dirty="0">
                <a:solidFill>
                  <a:srgbClr val="000000"/>
                </a:solidFill>
              </a:rPr>
              <a:t>extend a narrative</a:t>
            </a:r>
          </a:p>
          <a:p>
            <a:pPr marL="0" lvl="2" indent="0" eaLnBrk="1" hangingPunct="1"/>
            <a:endParaRPr lang="en-US" altLang="de-DE" sz="2100" b="1" dirty="0">
              <a:solidFill>
                <a:srgbClr val="000000"/>
              </a:solidFill>
            </a:endParaRPr>
          </a:p>
          <a:p>
            <a:pPr marL="0" lvl="2" indent="0" eaLnBrk="1" hangingPunct="1">
              <a:buNone/>
            </a:pPr>
            <a:endParaRPr lang="de-DE" altLang="de-DE" sz="1900" dirty="0"/>
          </a:p>
        </p:txBody>
      </p:sp>
      <p:sp>
        <p:nvSpPr>
          <p:cNvPr id="446467" name="Textfeld 2">
            <a:extLst>
              <a:ext uri="{FF2B5EF4-FFF2-40B4-BE49-F238E27FC236}">
                <a16:creationId xmlns:a16="http://schemas.microsoft.com/office/drawing/2014/main" id="{0973D5D7-2779-3BF7-0902-12833C553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09923"/>
            <a:ext cx="8259762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Folgende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Elemente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sind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enthalten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</a:p>
          <a:p>
            <a:pPr>
              <a:buFontTx/>
              <a:buNone/>
            </a:pPr>
            <a:endParaRPr lang="en-US" altLang="de-DE" sz="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Encouragement to further thinking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Offering an alternative viewpoint / 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Speculating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Reciprocating / 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Asking open questions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Modelling thinking / 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Tuning in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Showing genuine interest to elaborate / 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Re-capping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Clarifying ideas / </a:t>
            </a:r>
            <a:r>
              <a:rPr lang="en-US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Suggesting / </a:t>
            </a:r>
            <a:r>
              <a:rPr lang="en-US" altLang="de-DE" sz="1800" dirty="0">
                <a:solidFill>
                  <a:srgbClr val="376FA0"/>
                </a:solidFill>
                <a:cs typeface="Arial" panose="020B0604020202020204" pitchFamily="34" charset="0"/>
              </a:rPr>
              <a:t>Reminding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5005356-15D0-5A1E-F5DB-0AB2F21DA532}"/>
              </a:ext>
            </a:extLst>
          </p:cNvPr>
          <p:cNvSpPr txBox="1"/>
          <p:nvPr/>
        </p:nvSpPr>
        <p:spPr>
          <a:xfrm>
            <a:off x="5633988" y="2242062"/>
            <a:ext cx="3214688" cy="1416050"/>
          </a:xfrm>
          <a:prstGeom prst="rect">
            <a:avLst/>
          </a:prstGeom>
          <a:noFill/>
          <a:ln>
            <a:solidFill>
              <a:srgbClr val="376FA0"/>
            </a:solidFill>
          </a:ln>
        </p:spPr>
        <p:txBody>
          <a:bodyPr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prstClr val="black"/>
                </a:solidFill>
                <a:latin typeface="Arial"/>
                <a:cs typeface="Arial"/>
              </a:rPr>
              <a:t>Both parties must contribute to the thinking and it must develop and extend.</a:t>
            </a:r>
          </a:p>
          <a:p>
            <a:pPr marL="457200" indent="-457200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rgbClr val="376FA0"/>
                </a:solidFill>
                <a:latin typeface="Arial"/>
                <a:cs typeface="Arial"/>
              </a:rPr>
              <a:t>(Siraj-Blatchford </a:t>
            </a:r>
            <a:r>
              <a:rPr lang="en-US" sz="1400" i="1" kern="0" dirty="0">
                <a:solidFill>
                  <a:srgbClr val="376FA0"/>
                </a:solidFill>
                <a:latin typeface="Arial"/>
                <a:cs typeface="Arial"/>
              </a:rPr>
              <a:t>et al., </a:t>
            </a:r>
            <a:r>
              <a:rPr lang="en-US" sz="1400" kern="0" dirty="0">
                <a:solidFill>
                  <a:srgbClr val="376FA0"/>
                </a:solidFill>
                <a:latin typeface="Arial"/>
                <a:cs typeface="Arial"/>
              </a:rPr>
              <a:t>2002)</a:t>
            </a:r>
            <a:endParaRPr lang="en-US" sz="1400" dirty="0">
              <a:solidFill>
                <a:srgbClr val="376FA0"/>
              </a:solidFill>
              <a:uFill>
                <a:solidFill>
                  <a:srgbClr val="000000"/>
                </a:solidFill>
              </a:uFill>
              <a:latin typeface="Arial"/>
              <a:ea typeface="Arial Unicode MS"/>
              <a:cs typeface="Arial"/>
            </a:endParaRPr>
          </a:p>
        </p:txBody>
      </p:sp>
      <p:sp>
        <p:nvSpPr>
          <p:cNvPr id="9" name="Pfeil nach unten 8">
            <a:extLst>
              <a:ext uri="{FF2B5EF4-FFF2-40B4-BE49-F238E27FC236}">
                <a16:creationId xmlns:a16="http://schemas.microsoft.com/office/drawing/2014/main" id="{AD8EA678-69C2-5DBB-9AA6-0FA7A8D48F36}"/>
              </a:ext>
            </a:extLst>
          </p:cNvPr>
          <p:cNvSpPr>
            <a:spLocks noChangeAspect="1"/>
          </p:cNvSpPr>
          <p:nvPr/>
        </p:nvSpPr>
        <p:spPr>
          <a:xfrm rot="16200000">
            <a:off x="4785522" y="2791337"/>
            <a:ext cx="287337" cy="317500"/>
          </a:xfrm>
          <a:prstGeom prst="downArrow">
            <a:avLst/>
          </a:prstGeom>
          <a:noFill/>
          <a:ln>
            <a:solidFill>
              <a:srgbClr val="376F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9B1D727B-788F-EBD1-5C3E-C6F9414FC52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25588" y="857250"/>
            <a:ext cx="9142412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BCE3A5BD-1A3F-A7D5-3388-AFC2CAEE46A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0" y="857250"/>
            <a:ext cx="3125788" cy="51435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5828" name="Title 1">
            <a:extLst>
              <a:ext uri="{FF2B5EF4-FFF2-40B4-BE49-F238E27FC236}">
                <a16:creationId xmlns:a16="http://schemas.microsoft.com/office/drawing/2014/main" id="{CE4C2C20-DDC8-5581-6ECA-56312F981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38350" y="1722438"/>
            <a:ext cx="2400300" cy="3346450"/>
          </a:xfrm>
        </p:spPr>
        <p:txBody>
          <a:bodyPr/>
          <a:lstStyle/>
          <a:p>
            <a:pPr eaLnBrk="1" hangingPunct="1"/>
            <a:r>
              <a:rPr lang="LID4096" altLang="de-DE">
                <a:solidFill>
                  <a:srgbClr val="FFFFFF"/>
                </a:solidFill>
              </a:rPr>
              <a:t>Elemente von SST</a:t>
            </a:r>
          </a:p>
        </p:txBody>
      </p:sp>
      <p:sp>
        <p:nvSpPr>
          <p:cNvPr id="845830" name="Content Placeholder 2">
            <a:extLst>
              <a:ext uri="{FF2B5EF4-FFF2-40B4-BE49-F238E27FC236}">
                <a16:creationId xmlns:a16="http://schemas.microsoft.com/office/drawing/2014/main" id="{0389F7B8-91D1-616E-778F-F96AC12BCB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53003" y="1335091"/>
            <a:ext cx="5180013" cy="4187825"/>
          </a:xfrm>
        </p:spPr>
        <p:txBody>
          <a:bodyPr anchor="ctr">
            <a:normAutofit fontScale="85000" lnSpcReduction="20000"/>
          </a:bodyPr>
          <a:lstStyle/>
          <a:p>
            <a:pPr eaLnBrk="1" hangingPunct="1"/>
            <a:r>
              <a:rPr lang="LID4096" altLang="de-DE" dirty="0"/>
              <a:t>Die vom Kind geäußerte Frage aufgreifen und ernst nehmen</a:t>
            </a:r>
          </a:p>
          <a:p>
            <a:pPr eaLnBrk="1" hangingPunct="1"/>
            <a:r>
              <a:rPr lang="LID4096" altLang="de-DE" dirty="0"/>
              <a:t>Eigene Hypothese anbieten</a:t>
            </a:r>
          </a:p>
          <a:p>
            <a:pPr eaLnBrk="1" hangingPunct="1"/>
            <a:r>
              <a:rPr lang="LID4096" altLang="de-DE" dirty="0"/>
              <a:t>Kausale und andere Zusammenhänge anbieten</a:t>
            </a:r>
          </a:p>
          <a:p>
            <a:pPr eaLnBrk="1" hangingPunct="1"/>
            <a:r>
              <a:rPr lang="LID4096" altLang="de-DE" dirty="0"/>
              <a:t>Gründe und Quellen angeben</a:t>
            </a:r>
          </a:p>
          <a:p>
            <a:pPr eaLnBrk="1" hangingPunct="1"/>
            <a:r>
              <a:rPr lang="LID4096" altLang="de-DE" dirty="0"/>
              <a:t>Begründungsstatus durch epistemische und modale Markierungen deutlich machen -&gt; Aufforderung zur Suche nach weiteren Gründen</a:t>
            </a:r>
          </a:p>
          <a:p>
            <a:pPr eaLnBrk="1" hangingPunct="1"/>
            <a:r>
              <a:rPr lang="LID4096" altLang="de-DE" dirty="0"/>
              <a:t>Kind zum eigenen Hypothesenbilden ermutigen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CCC36924-4780-1D48-6B5D-546435FBDA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186616" y="2698750"/>
            <a:ext cx="3062287" cy="3062288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Textfeld 18">
            <a:extLst>
              <a:ext uri="{FF2B5EF4-FFF2-40B4-BE49-F238E27FC236}">
                <a16:creationId xmlns:a16="http://schemas.microsoft.com/office/drawing/2014/main" id="{910AED3C-B47D-7BB6-C97F-B57C4DC5D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353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3. </a:t>
            </a:r>
            <a:r>
              <a:rPr lang="de-DE" altLang="de-DE" sz="3600" dirty="0">
                <a:solidFill>
                  <a:srgbClr val="000000"/>
                </a:solidFill>
              </a:rPr>
              <a:t>Pädagogische Interaktion</a:t>
            </a:r>
            <a:br>
              <a:rPr lang="de-DE" altLang="de-DE" sz="1800" dirty="0">
                <a:solidFill>
                  <a:srgbClr val="000000"/>
                </a:solidFill>
              </a:rPr>
            </a:br>
            <a:r>
              <a:rPr lang="de-DE" altLang="de-DE" sz="1800" dirty="0">
                <a:solidFill>
                  <a:srgbClr val="000000"/>
                </a:solidFill>
              </a:rPr>
              <a:t>Handwerkszeug Dreischritt</a:t>
            </a: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450564" name="Textfeld 3">
            <a:extLst>
              <a:ext uri="{FF2B5EF4-FFF2-40B4-BE49-F238E27FC236}">
                <a16:creationId xmlns:a16="http://schemas.microsoft.com/office/drawing/2014/main" id="{24CCFD5F-E362-73D7-04B2-75404CAA6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5" y="1920081"/>
            <a:ext cx="2438930" cy="58477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1. Kinderaussage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    würdigen</a:t>
            </a:r>
          </a:p>
        </p:txBody>
      </p:sp>
      <p:sp>
        <p:nvSpPr>
          <p:cNvPr id="450565" name="Textfeld 10">
            <a:extLst>
              <a:ext uri="{FF2B5EF4-FFF2-40B4-BE49-F238E27FC236}">
                <a16:creationId xmlns:a16="http://schemas.microsoft.com/office/drawing/2014/main" id="{073A8A17-AD27-98B6-E40C-F0FB199E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1" y="3369473"/>
            <a:ext cx="2486753" cy="58477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2. Eigene Begründung  </a:t>
            </a:r>
            <a:br>
              <a:rPr lang="de-DE" altLang="de-DE" sz="1600">
                <a:solidFill>
                  <a:srgbClr val="000000"/>
                </a:solidFill>
              </a:rPr>
            </a:br>
            <a:r>
              <a:rPr lang="de-DE" altLang="de-DE" sz="1600">
                <a:solidFill>
                  <a:srgbClr val="000000"/>
                </a:solidFill>
              </a:rPr>
              <a:t>    epistemisch markieren</a:t>
            </a:r>
          </a:p>
        </p:txBody>
      </p:sp>
      <p:sp>
        <p:nvSpPr>
          <p:cNvPr id="450566" name="Textfeld 11">
            <a:extLst>
              <a:ext uri="{FF2B5EF4-FFF2-40B4-BE49-F238E27FC236}">
                <a16:creationId xmlns:a16="http://schemas.microsoft.com/office/drawing/2014/main" id="{532D0986-E3A1-69BB-12F0-8780E29FB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451" y="5131594"/>
            <a:ext cx="2481287" cy="58477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rgbClr val="000000"/>
                </a:solidFill>
              </a:rPr>
              <a:t>3. Frage  </a:t>
            </a:r>
            <a:br>
              <a:rPr lang="de-DE" altLang="de-DE" sz="1600">
                <a:solidFill>
                  <a:srgbClr val="000000"/>
                </a:solidFill>
              </a:rPr>
            </a:br>
            <a:r>
              <a:rPr lang="de-DE" altLang="de-DE" sz="1600">
                <a:solidFill>
                  <a:srgbClr val="000000"/>
                </a:solidFill>
              </a:rPr>
              <a:t>    zurückgeben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5EA0FD0-613D-7D5D-74C3-D6716B404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1747044"/>
            <a:ext cx="4066251" cy="83099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Hey, das habe ich noch gar nicht gesehen.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Ja, wirklich!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Stimmt!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Das ist ja interessant!</a:t>
            </a:r>
          </a:p>
        </p:txBody>
      </p:sp>
      <p:sp>
        <p:nvSpPr>
          <p:cNvPr id="450568" name="Textfeld 24">
            <a:extLst>
              <a:ext uri="{FF2B5EF4-FFF2-40B4-BE49-F238E27FC236}">
                <a16:creationId xmlns:a16="http://schemas.microsoft.com/office/drawing/2014/main" id="{3C910FD8-9B40-2C87-CD75-A8BE11CA0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41" y="2826544"/>
            <a:ext cx="4064885" cy="83099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376FA0"/>
                </a:solidFill>
              </a:rPr>
              <a:t>Bei Nicht-Wissen begründen und epistemisch markieren: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Also ich könnte mir vorstellen, dass...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Ich denke / ich glaube, dass 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Ich vermute, dass...  </a:t>
            </a:r>
          </a:p>
        </p:txBody>
      </p:sp>
      <p:sp>
        <p:nvSpPr>
          <p:cNvPr id="26" name="Pfeil nach rechts 25">
            <a:extLst>
              <a:ext uri="{FF2B5EF4-FFF2-40B4-BE49-F238E27FC236}">
                <a16:creationId xmlns:a16="http://schemas.microsoft.com/office/drawing/2014/main" id="{9741A9D3-6EC6-C390-3AE5-6421426BC4E7}"/>
              </a:ext>
            </a:extLst>
          </p:cNvPr>
          <p:cNvSpPr/>
          <p:nvPr/>
        </p:nvSpPr>
        <p:spPr bwMode="auto">
          <a:xfrm>
            <a:off x="4535492" y="2113759"/>
            <a:ext cx="288300" cy="254765"/>
          </a:xfrm>
          <a:prstGeom prst="rightArrow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7" name="Pfeil nach rechts 26">
            <a:extLst>
              <a:ext uri="{FF2B5EF4-FFF2-40B4-BE49-F238E27FC236}">
                <a16:creationId xmlns:a16="http://schemas.microsoft.com/office/drawing/2014/main" id="{2E80240B-9E83-4FD3-1A3A-C696D6F36993}"/>
              </a:ext>
            </a:extLst>
          </p:cNvPr>
          <p:cNvSpPr/>
          <p:nvPr/>
        </p:nvSpPr>
        <p:spPr bwMode="auto">
          <a:xfrm>
            <a:off x="4570417" y="3588548"/>
            <a:ext cx="288300" cy="253372"/>
          </a:xfrm>
          <a:prstGeom prst="rightArrow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8" name="Pfeil nach rechts 27">
            <a:extLst>
              <a:ext uri="{FF2B5EF4-FFF2-40B4-BE49-F238E27FC236}">
                <a16:creationId xmlns:a16="http://schemas.microsoft.com/office/drawing/2014/main" id="{8BA78BAA-CEBF-DFA8-E19B-E29DC9A79278}"/>
              </a:ext>
            </a:extLst>
          </p:cNvPr>
          <p:cNvSpPr/>
          <p:nvPr/>
        </p:nvSpPr>
        <p:spPr bwMode="auto">
          <a:xfrm>
            <a:off x="4592642" y="5274469"/>
            <a:ext cx="288300" cy="254764"/>
          </a:xfrm>
          <a:prstGeom prst="rightArrow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00" kern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450572" name="Textfeld 28">
            <a:extLst>
              <a:ext uri="{FF2B5EF4-FFF2-40B4-BE49-F238E27FC236}">
                <a16:creationId xmlns:a16="http://schemas.microsoft.com/office/drawing/2014/main" id="{CCA925A2-2124-25BA-CE9A-872FDF45F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26" y="3731419"/>
            <a:ext cx="4066251" cy="83099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rgbClr val="376FA0"/>
                </a:solidFill>
              </a:rPr>
              <a:t>Bei Wissen Erkenntnisgrund (Quelle) angeben: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Du, das kann ich dir sagen. Ich habe gesehen wie…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Ich habe mal gehört, dass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200" i="1">
                <a:solidFill>
                  <a:srgbClr val="000000"/>
                </a:solidFill>
              </a:rPr>
              <a:t>Ich habe mal erlebt, dass…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01196548-68DA-F988-2604-AFB027A6741A}"/>
              </a:ext>
            </a:extLst>
          </p:cNvPr>
          <p:cNvSpPr/>
          <p:nvPr/>
        </p:nvSpPr>
        <p:spPr bwMode="auto">
          <a:xfrm>
            <a:off x="8482017" y="5418934"/>
            <a:ext cx="1265238" cy="893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4157B98-7174-78A9-0B95-21638BCAB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42" y="5852322"/>
            <a:ext cx="4085380" cy="46166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376FA0"/>
                </a:solidFill>
              </a:rPr>
              <a:t>Bei Wissen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Und was hast du gedacht?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6E477D2-5BFF-4BF7-2877-BAD890096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42" y="4915694"/>
            <a:ext cx="4085380" cy="830997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1200" kern="0" dirty="0">
                <a:solidFill>
                  <a:srgbClr val="376FA0"/>
                </a:solidFill>
              </a:rPr>
              <a:t>Bei Nicht-Wissen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Und was meinst / denkst du?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Was vermutest du denn?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de-DE" altLang="de-DE" sz="1200" i="1" kern="0" dirty="0">
                <a:solidFill>
                  <a:srgbClr val="000000"/>
                </a:solidFill>
              </a:rPr>
              <a:t>Was glaubst du?</a:t>
            </a:r>
          </a:p>
        </p:txBody>
      </p:sp>
      <p:sp>
        <p:nvSpPr>
          <p:cNvPr id="846863" name="Textfeld 32">
            <a:extLst>
              <a:ext uri="{FF2B5EF4-FFF2-40B4-BE49-F238E27FC236}">
                <a16:creationId xmlns:a16="http://schemas.microsoft.com/office/drawing/2014/main" id="{65CB2690-BFFE-4D7B-1878-6F3CC367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32278"/>
            <a:ext cx="70521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solidFill>
                  <a:srgbClr val="000000"/>
                </a:solidFill>
              </a:rPr>
              <a:t>Mara (4) zeigt </a:t>
            </a:r>
            <a:r>
              <a:rPr lang="de-DE" altLang="de-DE" sz="1600" dirty="0">
                <a:solidFill>
                  <a:srgbClr val="000000"/>
                </a:solidFill>
                <a:cs typeface="Arial" panose="020B0604020202020204" pitchFamily="34" charset="0"/>
              </a:rPr>
              <a:t>den Wasserfleck auf dem Boden: </a:t>
            </a:r>
            <a:r>
              <a:rPr lang="de-DE" altLang="de-DE" sz="1600" i="1" dirty="0">
                <a:solidFill>
                  <a:srgbClr val="000000"/>
                </a:solidFill>
                <a:cs typeface="Arial" panose="020B0604020202020204" pitchFamily="34" charset="0"/>
              </a:rPr>
              <a:t>„Guck mal, da ist Wasser.“</a:t>
            </a:r>
            <a:r>
              <a:rPr lang="de-DE" altLang="ja-JP" sz="1600" i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de-DE" altLang="de-DE" sz="1600" i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4" grpId="0" animBg="1"/>
      <p:bldP spid="450565" grpId="0" animBg="1"/>
      <p:bldP spid="450566" grpId="0" animBg="1"/>
      <p:bldP spid="24" grpId="0" animBg="1"/>
      <p:bldP spid="450568" grpId="0" animBg="1"/>
      <p:bldP spid="26" grpId="0" animBg="1"/>
      <p:bldP spid="27" grpId="0" animBg="1"/>
      <p:bldP spid="28" grpId="0" animBg="1"/>
      <p:bldP spid="450572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 descr="&quot;&quot;">
            <a:extLst>
              <a:ext uri="{FF2B5EF4-FFF2-40B4-BE49-F238E27FC236}">
                <a16:creationId xmlns:a16="http://schemas.microsoft.com/office/drawing/2014/main" id="{276EBAF9-ED95-371B-4BE7-3092E19C3F7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3" y="857250"/>
            <a:ext cx="9142413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896EE5-24F5-79A6-F815-2F4CD602E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3" y="305195"/>
            <a:ext cx="8264525" cy="1074737"/>
          </a:xfrm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50" dirty="0" err="1">
                <a:latin typeface="Arial" panose="020B0604020202020204" pitchFamily="34" charset="0"/>
                <a:cs typeface="Arial" panose="020B0604020202020204" pitchFamily="34" charset="0"/>
              </a:rPr>
              <a:t>Beispiel</a:t>
            </a:r>
            <a:r>
              <a:rPr lang="en-US" sz="4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50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4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50" dirty="0" err="1">
                <a:latin typeface="Arial" panose="020B0604020202020204" pitchFamily="34" charset="0"/>
                <a:cs typeface="Arial" panose="020B0604020202020204" pitchFamily="34" charset="0"/>
              </a:rPr>
              <a:t>Impuls</a:t>
            </a:r>
            <a:r>
              <a:rPr lang="en-US" sz="4050" dirty="0"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4050" dirty="0" err="1">
                <a:latin typeface="Arial" panose="020B0604020202020204" pitchFamily="34" charset="0"/>
                <a:cs typeface="Arial" panose="020B0604020202020204" pitchFamily="34" charset="0"/>
              </a:rPr>
              <a:t>Fachkraft</a:t>
            </a:r>
            <a:endParaRPr lang="en-US" sz="4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483FF-940A-0A76-6C19-761E2D059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8928" y="2145703"/>
            <a:ext cx="5035550" cy="3089275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1800" dirty="0"/>
              <a:t>K: </a:t>
            </a:r>
            <a:r>
              <a:rPr lang="en-US" altLang="de-DE" sz="1800" dirty="0" err="1"/>
              <a:t>Schau</a:t>
            </a:r>
            <a:r>
              <a:rPr lang="en-US" altLang="de-DE" sz="1800" dirty="0"/>
              <a:t> mal, der </a:t>
            </a:r>
            <a:r>
              <a:rPr lang="en-US" altLang="de-DE" sz="1800" dirty="0" err="1"/>
              <a:t>Käfer</a:t>
            </a:r>
            <a:r>
              <a:rPr lang="en-US" altLang="de-DE" sz="1800" dirty="0"/>
              <a:t> </a:t>
            </a:r>
            <a:r>
              <a:rPr lang="en-US" altLang="de-DE" sz="1800" dirty="0" err="1"/>
              <a:t>fliegt</a:t>
            </a:r>
            <a:r>
              <a:rPr lang="en-US" altLang="de-DE" sz="1800" dirty="0"/>
              <a:t> gar </a:t>
            </a:r>
            <a:r>
              <a:rPr lang="en-US" altLang="de-DE" sz="1800" dirty="0" err="1"/>
              <a:t>nicht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weg</a:t>
            </a:r>
            <a:r>
              <a:rPr lang="en-US" altLang="de-DE" sz="1800" dirty="0"/>
              <a:t>.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altLang="de-DE" sz="1800" dirty="0"/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1800" dirty="0"/>
              <a:t>E: Oh, ja. 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1800" dirty="0"/>
              <a:t>Ich </a:t>
            </a:r>
            <a:r>
              <a:rPr lang="en-US" altLang="de-DE" sz="1800" dirty="0" err="1"/>
              <a:t>denke</a:t>
            </a:r>
            <a:r>
              <a:rPr lang="en-US" altLang="de-DE" sz="1800" dirty="0"/>
              <a:t>, er </a:t>
            </a:r>
            <a:r>
              <a:rPr lang="en-US" altLang="de-DE" sz="1800" dirty="0" err="1"/>
              <a:t>fühlt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sich</a:t>
            </a:r>
            <a:r>
              <a:rPr lang="en-US" altLang="de-DE" sz="1800" dirty="0"/>
              <a:t> warm in </a:t>
            </a:r>
            <a:r>
              <a:rPr lang="en-US" altLang="de-DE" sz="1800" dirty="0" err="1"/>
              <a:t>Deiner</a:t>
            </a:r>
            <a:r>
              <a:rPr lang="en-US" altLang="de-DE" sz="1800" dirty="0"/>
              <a:t> Hand. </a:t>
            </a:r>
            <a:r>
              <a:rPr lang="en-US" altLang="de-DE" sz="1800" dirty="0" err="1"/>
              <a:t>Wenn</a:t>
            </a:r>
            <a:r>
              <a:rPr lang="en-US" altLang="de-DE" sz="1800" dirty="0"/>
              <a:t> es warm </a:t>
            </a:r>
            <a:r>
              <a:rPr lang="en-US" altLang="de-DE" sz="1800" dirty="0" err="1"/>
              <a:t>ist</a:t>
            </a:r>
            <a:r>
              <a:rPr lang="en-US" altLang="de-DE" sz="1800" dirty="0"/>
              <a:t>, </a:t>
            </a:r>
            <a:r>
              <a:rPr lang="en-US" altLang="de-DE" sz="1800" dirty="0" err="1"/>
              <a:t>fühlen</a:t>
            </a:r>
            <a:r>
              <a:rPr lang="en-US" altLang="de-DE" sz="1800" dirty="0"/>
              <a:t> </a:t>
            </a:r>
            <a:r>
              <a:rPr lang="en-US" altLang="de-DE" sz="1800" dirty="0" err="1"/>
              <a:t>Käfer</a:t>
            </a:r>
            <a:r>
              <a:rPr lang="en-US" altLang="de-DE" sz="1800" dirty="0"/>
              <a:t> </a:t>
            </a:r>
            <a:r>
              <a:rPr lang="en-US" altLang="de-DE" sz="1800" dirty="0" err="1"/>
              <a:t>sich</a:t>
            </a:r>
            <a:r>
              <a:rPr lang="en-US" altLang="de-DE" sz="1800" dirty="0"/>
              <a:t> </a:t>
            </a:r>
            <a:r>
              <a:rPr lang="en-US" altLang="de-DE" sz="1800" dirty="0" err="1"/>
              <a:t>wohl</a:t>
            </a:r>
            <a:r>
              <a:rPr lang="en-US" altLang="de-DE" sz="1800" dirty="0"/>
              <a:t> und </a:t>
            </a:r>
            <a:r>
              <a:rPr lang="en-US" altLang="de-DE" sz="1800" dirty="0" err="1"/>
              <a:t>fliegen</a:t>
            </a:r>
            <a:r>
              <a:rPr lang="en-US" altLang="de-DE" sz="1800" dirty="0"/>
              <a:t> </a:t>
            </a:r>
            <a:r>
              <a:rPr lang="en-US" altLang="de-DE" sz="1800" dirty="0" err="1"/>
              <a:t>nicht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weg</a:t>
            </a:r>
            <a:r>
              <a:rPr lang="en-US" altLang="de-DE" sz="1800" dirty="0"/>
              <a:t>. Oder </a:t>
            </a:r>
            <a:r>
              <a:rPr lang="en-US" altLang="de-DE" sz="1800" dirty="0" err="1"/>
              <a:t>vielleicht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ist</a:t>
            </a:r>
            <a:r>
              <a:rPr lang="en-US" altLang="de-DE" sz="1800" dirty="0"/>
              <a:t> es </a:t>
            </a:r>
            <a:r>
              <a:rPr lang="en-US" altLang="de-DE" sz="1800" dirty="0" err="1"/>
              <a:t>auch</a:t>
            </a:r>
            <a:r>
              <a:rPr lang="en-US" altLang="de-DE" sz="1800" dirty="0"/>
              <a:t> </a:t>
            </a:r>
            <a:r>
              <a:rPr lang="en-US" altLang="de-DE" sz="1800" dirty="0" err="1"/>
              <a:t>eine</a:t>
            </a:r>
            <a:r>
              <a:rPr lang="en-US" altLang="de-DE" sz="1800" dirty="0"/>
              <a:t> </a:t>
            </a:r>
            <a:r>
              <a:rPr lang="en-US" altLang="de-DE" sz="1800" dirty="0" err="1"/>
              <a:t>Wanze</a:t>
            </a:r>
            <a:r>
              <a:rPr lang="en-US" altLang="de-DE" sz="1800" dirty="0"/>
              <a:t>. Ich </a:t>
            </a:r>
            <a:r>
              <a:rPr lang="en-US" altLang="de-DE" sz="1800" dirty="0" err="1"/>
              <a:t>glaube</a:t>
            </a:r>
            <a:r>
              <a:rPr lang="en-US" altLang="de-DE" sz="1800" dirty="0"/>
              <a:t>, </a:t>
            </a:r>
            <a:r>
              <a:rPr lang="en-US" altLang="de-DE" sz="1800" dirty="0" err="1"/>
              <a:t>Wanzen</a:t>
            </a:r>
            <a:r>
              <a:rPr lang="en-US" altLang="de-DE" sz="1800" dirty="0"/>
              <a:t> </a:t>
            </a:r>
            <a:r>
              <a:rPr lang="en-US" altLang="de-DE" sz="1800" dirty="0" err="1"/>
              <a:t>können</a:t>
            </a:r>
            <a:r>
              <a:rPr lang="en-US" altLang="de-DE" sz="1800" dirty="0"/>
              <a:t> </a:t>
            </a:r>
            <a:r>
              <a:rPr lang="en-US" altLang="de-DE" sz="1800" dirty="0" err="1"/>
              <a:t>nicht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fliegen</a:t>
            </a:r>
            <a:r>
              <a:rPr lang="en-US" altLang="de-DE" sz="1800" dirty="0"/>
              <a:t>. Das </a:t>
            </a:r>
            <a:r>
              <a:rPr lang="en-US" altLang="de-DE" sz="1800" dirty="0" err="1"/>
              <a:t>habe</a:t>
            </a:r>
            <a:r>
              <a:rPr lang="en-US" altLang="de-DE" sz="1800" dirty="0"/>
              <a:t> ich mal </a:t>
            </a:r>
            <a:r>
              <a:rPr lang="en-US" altLang="de-DE" sz="1800" dirty="0" err="1"/>
              <a:t>gelesen</a:t>
            </a:r>
            <a:r>
              <a:rPr lang="en-US" altLang="de-DE" sz="1800" dirty="0"/>
              <a:t>. Was </a:t>
            </a:r>
            <a:r>
              <a:rPr lang="en-US" altLang="de-DE" sz="1800" dirty="0" err="1"/>
              <a:t>denkst</a:t>
            </a:r>
            <a:r>
              <a:rPr lang="en-US" altLang="de-DE" sz="1800" dirty="0"/>
              <a:t> Du? 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endParaRPr lang="en-US" altLang="de-DE" sz="1800" dirty="0"/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SzPct val="100000"/>
              <a:defRPr/>
            </a:pPr>
            <a:r>
              <a:rPr lang="en-US" altLang="de-DE" sz="1800" dirty="0"/>
              <a:t>K: </a:t>
            </a:r>
            <a:r>
              <a:rPr lang="en-US" altLang="de-DE" sz="1800" dirty="0" err="1"/>
              <a:t>Vielleicht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ist</a:t>
            </a:r>
            <a:r>
              <a:rPr lang="en-US" altLang="de-DE" sz="1800" dirty="0"/>
              <a:t> </a:t>
            </a:r>
            <a:r>
              <a:rPr lang="en-US" altLang="de-DE" sz="1800" dirty="0" err="1"/>
              <a:t>auch</a:t>
            </a:r>
            <a:r>
              <a:rPr lang="en-US" altLang="de-DE" sz="1800" dirty="0"/>
              <a:t> der </a:t>
            </a:r>
            <a:r>
              <a:rPr lang="en-US" altLang="de-DE" sz="1800" dirty="0" err="1"/>
              <a:t>Flügel</a:t>
            </a:r>
            <a:r>
              <a:rPr lang="en-US" altLang="de-DE" sz="1800" dirty="0"/>
              <a:t> </a:t>
            </a:r>
            <a:r>
              <a:rPr lang="en-US" altLang="de-DE" sz="1800" dirty="0" err="1"/>
              <a:t>gebrochen</a:t>
            </a:r>
            <a:r>
              <a:rPr lang="en-US" altLang="de-DE" sz="1800" dirty="0"/>
              <a:t>…</a:t>
            </a:r>
          </a:p>
          <a:p>
            <a:pPr marL="0" eaLnBrk="1" fontAlgn="auto" hangingPunct="1">
              <a:spcAft>
                <a:spcPts val="0"/>
              </a:spcAft>
              <a:defRPr/>
            </a:pPr>
            <a:endParaRPr lang="en-US" sz="1650" dirty="0"/>
          </a:p>
        </p:txBody>
      </p:sp>
      <p:pic>
        <p:nvPicPr>
          <p:cNvPr id="847878" name="Picture 5">
            <a:extLst>
              <a:ext uri="{FF2B5EF4-FFF2-40B4-BE49-F238E27FC236}">
                <a16:creationId xmlns:a16="http://schemas.microsoft.com/office/drawing/2014/main" id="{A04410EC-CD0E-EE4F-4138-B2B1DEA466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3" r="25755" b="-2"/>
          <a:stretch>
            <a:fillRect/>
          </a:stretch>
        </p:blipFill>
        <p:spPr>
          <a:xfrm>
            <a:off x="7404103" y="2161578"/>
            <a:ext cx="2438400" cy="253523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0223" r="25755" b="-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" name="sketchy line" descr="&quot;&quot;">
            <a:extLst>
              <a:ext uri="{FF2B5EF4-FFF2-40B4-BE49-F238E27FC236}">
                <a16:creationId xmlns:a16="http://schemas.microsoft.com/office/drawing/2014/main" id="{B8222C6E-D34B-0F5C-FB7F-25EF3510BB20}"/>
              </a:ext>
            </a:extLst>
          </p:cNvPr>
          <p:cNvSpPr>
            <a:spLocks noChangeAspect="1"/>
          </p:cNvSpPr>
          <p:nvPr/>
        </p:nvSpPr>
        <p:spPr>
          <a:xfrm>
            <a:off x="1558928" y="1530584"/>
            <a:ext cx="8229600" cy="14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Titel 1">
            <a:extLst>
              <a:ext uri="{FF2B5EF4-FFF2-40B4-BE49-F238E27FC236}">
                <a16:creationId xmlns:a16="http://schemas.microsoft.com/office/drawing/2014/main" id="{BA9ACAF9-1318-B84B-ADC8-BB6C0C7E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563" y="259792"/>
            <a:ext cx="7832725" cy="852487"/>
          </a:xfrm>
        </p:spPr>
        <p:txBody>
          <a:bodyPr/>
          <a:lstStyle/>
          <a:p>
            <a:r>
              <a:rPr altLang="de-DE" dirty="0">
                <a:latin typeface="Arial" panose="020B0604020202020204" pitchFamily="34" charset="0"/>
                <a:cs typeface="Arial" panose="020B0604020202020204" pitchFamily="34" charset="0"/>
              </a:rPr>
              <a:t>SELMA – </a:t>
            </a:r>
            <a:r>
              <a:rPr altLang="de-DE" dirty="0" err="1">
                <a:latin typeface="Arial" panose="020B0604020202020204" pitchFamily="34" charset="0"/>
                <a:cs typeface="Arial" panose="020B0604020202020204" pitchFamily="34" charset="0"/>
              </a:rPr>
              <a:t>Sprechakttyp</a:t>
            </a:r>
            <a:endParaRPr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1F074A-1763-3664-EFAA-9F0903F6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318" y="1415854"/>
            <a:ext cx="9625363" cy="450075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de-DE" dirty="0"/>
              <a:t>Wir unterscheiden in SELMA fünf sprachpragmatische Sprechakttypen: </a:t>
            </a:r>
          </a:p>
          <a:p>
            <a:pPr marL="342900" indent="-342900">
              <a:buFont typeface="+mj-lt"/>
              <a:buAutoNum type="alphaLcParenR"/>
              <a:defRPr/>
            </a:pPr>
            <a:r>
              <a:rPr lang="de-DE" sz="1500" b="1" dirty="0"/>
              <a:t>Deskription </a:t>
            </a:r>
            <a:r>
              <a:rPr lang="de-DE" sz="1500" dirty="0"/>
              <a:t>der eigenen Handlung/ Handlung des Kindes oder Handlungsmöglichkeiten, der eigenen mentalen Zustände/ mentalen Zustände des Kindes oder Zustände der Umwelt in Vergangenheit, Gegenwart oder Zukunft (Pädagogin beschreibt/ benennt etwas bzw. fragt nach einer Benennung)</a:t>
            </a:r>
          </a:p>
          <a:p>
            <a:pPr marL="342900" indent="-342900">
              <a:buFont typeface="+mj-lt"/>
              <a:buAutoNum type="alphaLcParenR"/>
              <a:defRPr/>
            </a:pPr>
            <a:r>
              <a:rPr lang="de-DE" sz="1500" b="1" dirty="0"/>
              <a:t>Bewertung</a:t>
            </a:r>
            <a:r>
              <a:rPr lang="de-DE" sz="1500" dirty="0"/>
              <a:t> (Pädagogin bewertet etwas bzw. fragt nach einer Bewertung/ Einschätzung) </a:t>
            </a:r>
          </a:p>
          <a:p>
            <a:pPr marL="342900" indent="-342900">
              <a:buFont typeface="+mj-lt"/>
              <a:buAutoNum type="alphaLcParenR"/>
              <a:defRPr/>
            </a:pPr>
            <a:r>
              <a:rPr lang="de-DE" sz="1500" b="1" dirty="0"/>
              <a:t>Explikation</a:t>
            </a:r>
            <a:r>
              <a:rPr lang="de-DE" sz="1500" dirty="0"/>
              <a:t> der eigenen Handlung/ Handlung des Kindes oder Handlungsmöglichkeiten, der eigenen mentalen Zustände/ mentalen Zustände des Kindes (Pädagogin begründet/ erklärt etwas bzw. fragt nach Gründen: z.B. </a:t>
            </a:r>
            <a:r>
              <a:rPr lang="de-DE" sz="1500" i="1" dirty="0"/>
              <a:t>„weil“, „warum“</a:t>
            </a:r>
            <a:r>
              <a:rPr lang="de-DE" sz="1500" dirty="0"/>
              <a:t>)  </a:t>
            </a:r>
          </a:p>
          <a:p>
            <a:pPr marL="342900" indent="-342900">
              <a:buFont typeface="+mj-lt"/>
              <a:buAutoNum type="alphaLcParenR"/>
              <a:defRPr/>
            </a:pPr>
            <a:r>
              <a:rPr lang="de-DE" sz="1500" b="1" dirty="0"/>
              <a:t>Organisation</a:t>
            </a:r>
            <a:r>
              <a:rPr lang="de-DE" sz="1500" dirty="0"/>
              <a:t> (Pädagogin formuliert Appell [z.B. Imperative], Handlungsplanungssätze, Regeln, Rituale, Aufforderungen) </a:t>
            </a:r>
          </a:p>
          <a:p>
            <a:pPr marL="342900" indent="-342900">
              <a:buFont typeface="+mj-lt"/>
              <a:buAutoNum type="alphaLcParenR"/>
              <a:defRPr/>
            </a:pPr>
            <a:r>
              <a:rPr lang="de-DE" sz="1500" b="1" dirty="0"/>
              <a:t>Phatische Kommunikation </a:t>
            </a:r>
            <a:r>
              <a:rPr lang="de-DE" sz="1500" dirty="0"/>
              <a:t>(Pädagogin verbalisiert ausschließlich das Kontakthalten, das Zuhören z.B. durch Interjektionen wie </a:t>
            </a:r>
            <a:r>
              <a:rPr lang="de-DE" sz="1500" i="1" dirty="0"/>
              <a:t>hm, aha, ja, ach so </a:t>
            </a:r>
            <a:r>
              <a:rPr lang="de-DE" sz="1500" dirty="0"/>
              <a:t>oder Höflichkeitsfloskeln wie </a:t>
            </a:r>
            <a:r>
              <a:rPr lang="de-DE" sz="1500" i="1" dirty="0"/>
              <a:t>danke, bitte, Entschuldigung</a:t>
            </a:r>
            <a:r>
              <a:rPr lang="de-DE" sz="1500" dirty="0"/>
              <a:t> oder Spielgeräusche wie </a:t>
            </a:r>
            <a:r>
              <a:rPr lang="de-DE" sz="1500" i="1" dirty="0"/>
              <a:t>brumm, </a:t>
            </a:r>
            <a:r>
              <a:rPr lang="de-DE" sz="1500" i="1" dirty="0" err="1"/>
              <a:t>wuff</a:t>
            </a:r>
            <a:r>
              <a:rPr lang="de-DE" sz="1500" i="1" dirty="0"/>
              <a:t> </a:t>
            </a:r>
            <a:r>
              <a:rPr lang="de-DE" sz="1500" dirty="0"/>
              <a:t>etc.) </a:t>
            </a:r>
          </a:p>
        </p:txBody>
      </p:sp>
      <p:pic>
        <p:nvPicPr>
          <p:cNvPr id="848900" name="Grafik 5">
            <a:extLst>
              <a:ext uri="{FF2B5EF4-FFF2-40B4-BE49-F238E27FC236}">
                <a16:creationId xmlns:a16="http://schemas.microsoft.com/office/drawing/2014/main" id="{3FB99EC6-EF76-DA43-45AD-D4503DC71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0" y="5380038"/>
            <a:ext cx="111125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1AD2ACAF-154B-2CFC-57E2-C3359EC0C24F}"/>
              </a:ext>
            </a:extLst>
          </p:cNvPr>
          <p:cNvSpPr/>
          <p:nvPr/>
        </p:nvSpPr>
        <p:spPr>
          <a:xfrm>
            <a:off x="8474075" y="941388"/>
            <a:ext cx="1779588" cy="5969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>
              <a:solidFill>
                <a:prstClr val="white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BA0E003-5512-D793-59AD-BA17C0FE4C4F}"/>
              </a:ext>
            </a:extLst>
          </p:cNvPr>
          <p:cNvSpPr/>
          <p:nvPr/>
        </p:nvSpPr>
        <p:spPr>
          <a:xfrm>
            <a:off x="9069391" y="5346700"/>
            <a:ext cx="1538287" cy="68103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35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804BF00-1FB6-7103-C1E8-1CAF3B553AD3}"/>
              </a:ext>
            </a:extLst>
          </p:cNvPr>
          <p:cNvSpPr/>
          <p:nvPr/>
        </p:nvSpPr>
        <p:spPr>
          <a:xfrm>
            <a:off x="1524000" y="1341441"/>
            <a:ext cx="9144000" cy="14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850947" name="Grafik 9">
            <a:extLst>
              <a:ext uri="{FF2B5EF4-FFF2-40B4-BE49-F238E27FC236}">
                <a16:creationId xmlns:a16="http://schemas.microsoft.com/office/drawing/2014/main" id="{C09BDA38-6C66-E811-6676-71F7D7D78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44"/>
          <a:stretch>
            <a:fillRect/>
          </a:stretch>
        </p:blipFill>
        <p:spPr bwMode="auto">
          <a:xfrm>
            <a:off x="2640016" y="1989138"/>
            <a:ext cx="713898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0948" name="Titel 1">
            <a:extLst>
              <a:ext uri="{FF2B5EF4-FFF2-40B4-BE49-F238E27FC236}">
                <a16:creationId xmlns:a16="http://schemas.microsoft.com/office/drawing/2014/main" id="{A02FA64B-2A21-E21A-2528-2FA14DD14B2D}"/>
              </a:ext>
            </a:extLst>
          </p:cNvPr>
          <p:cNvSpPr txBox="1">
            <a:spLocks/>
          </p:cNvSpPr>
          <p:nvPr/>
        </p:nvSpPr>
        <p:spPr bwMode="auto">
          <a:xfrm>
            <a:off x="1847853" y="476253"/>
            <a:ext cx="8651875" cy="957263"/>
          </a:xfrm>
          <a:prstGeom prst="rect">
            <a:avLst/>
          </a:prstGeom>
          <a:solidFill>
            <a:schemeClr val="bg1">
              <a:alpha val="6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srgbClr val="000000"/>
                </a:solidFill>
                <a:latin typeface="Calibri" panose="020F0502020204030204" pitchFamily="34" charset="0"/>
              </a:rPr>
              <a:t>Vielen Dank für Ihre Aufmerksamkeit!</a:t>
            </a:r>
            <a:endParaRPr lang="de-DE" altLang="de-DE" sz="44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1" name="Textfeld 12">
            <a:extLst>
              <a:ext uri="{FF2B5EF4-FFF2-40B4-BE49-F238E27FC236}">
                <a16:creationId xmlns:a16="http://schemas.microsoft.com/office/drawing/2014/main" id="{D9BEC45B-CD14-E4AA-FB27-71351E9CF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266" y="2025653"/>
            <a:ext cx="5927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Triangulation – Gemeinsamer Hintergrund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>
              <a:solidFill>
                <a:srgbClr val="000000"/>
              </a:solidFill>
            </a:endParaRPr>
          </a:p>
        </p:txBody>
      </p:sp>
      <p:pic>
        <p:nvPicPr>
          <p:cNvPr id="831492" name="Picture 3">
            <a:extLst>
              <a:ext uri="{FF2B5EF4-FFF2-40B4-BE49-F238E27FC236}">
                <a16:creationId xmlns:a16="http://schemas.microsoft.com/office/drawing/2014/main" id="{6AFF32EB-85C7-66B1-E33A-0F4D8A798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3" y="3013075"/>
            <a:ext cx="3363913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8">
            <a:extLst>
              <a:ext uri="{FF2B5EF4-FFF2-40B4-BE49-F238E27FC236}">
                <a16:creationId xmlns:a16="http://schemas.microsoft.com/office/drawing/2014/main" id="{378569CD-0A09-7AB5-2A82-E6ADC3FA4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159" y="316311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4400" dirty="0">
                <a:solidFill>
                  <a:srgbClr val="000000"/>
                </a:solidFill>
              </a:rPr>
              <a:t>Interaktion - Basis</a:t>
            </a:r>
            <a:endParaRPr lang="de-DE" altLang="de-DE" sz="1800" dirty="0">
              <a:solidFill>
                <a:srgbClr val="376FA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136E4-211C-83C1-5D93-EFF68537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Literaturliste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6BD5F1-F6A0-E6D6-7012-8ED88D70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866"/>
            <a:ext cx="10515600" cy="4282750"/>
          </a:xfrm>
        </p:spPr>
        <p:txBody>
          <a:bodyPr>
            <a:normAutofit fontScale="40000" lnSpcReduction="20000"/>
          </a:bodyPr>
          <a:lstStyle/>
          <a:p>
            <a:r>
              <a:rPr lang="de-DE" dirty="0"/>
              <a:t>Ahnert, L., &amp; Lamb, M. E. (2011). </a:t>
            </a:r>
            <a:r>
              <a:rPr lang="de-DE" i="1" dirty="0"/>
              <a:t>Child care and </a:t>
            </a:r>
            <a:r>
              <a:rPr lang="de-DE" i="1" dirty="0" err="1"/>
              <a:t>child</a:t>
            </a:r>
            <a:r>
              <a:rPr lang="de-DE" i="1" dirty="0"/>
              <a:t> </a:t>
            </a:r>
            <a:r>
              <a:rPr lang="de-DE" i="1" dirty="0" err="1"/>
              <a:t>development</a:t>
            </a:r>
            <a:r>
              <a:rPr lang="de-DE" i="1" dirty="0"/>
              <a:t>: </a:t>
            </a:r>
            <a:r>
              <a:rPr lang="de-DE" i="1" dirty="0" err="1"/>
              <a:t>Results</a:t>
            </a:r>
            <a:r>
              <a:rPr lang="de-DE" i="1" dirty="0"/>
              <a:t> </a:t>
            </a:r>
            <a:r>
              <a:rPr lang="de-DE" i="1" dirty="0" err="1"/>
              <a:t>from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NICHD Study </a:t>
            </a:r>
            <a:r>
              <a:rPr lang="de-DE" i="1" dirty="0" err="1"/>
              <a:t>of</a:t>
            </a:r>
            <a:r>
              <a:rPr lang="de-DE" i="1" dirty="0"/>
              <a:t> Early Child Care and Youth Development</a:t>
            </a:r>
            <a:r>
              <a:rPr lang="de-DE" dirty="0"/>
              <a:t>. Cambridge University Press.</a:t>
            </a:r>
          </a:p>
          <a:p>
            <a:r>
              <a:rPr lang="de-DE" dirty="0"/>
              <a:t>Anders, Y. (2013). Qualität pädagogischer Prozesse in der frühen Bildung – Konzepte, Befunde und Herausforderungen. </a:t>
            </a:r>
            <a:r>
              <a:rPr lang="de-DE" i="1" dirty="0"/>
              <a:t>Zeitschrift für Pädagogik</a:t>
            </a:r>
            <a:r>
              <a:rPr lang="de-DE" dirty="0"/>
              <a:t>, </a:t>
            </a:r>
            <a:r>
              <a:rPr lang="de-DE" i="1" dirty="0"/>
              <a:t>59</a:t>
            </a:r>
            <a:r>
              <a:rPr lang="de-DE" dirty="0"/>
              <a:t>(2), 147–163.</a:t>
            </a:r>
          </a:p>
          <a:p>
            <a:r>
              <a:rPr lang="de-DE" dirty="0" err="1"/>
              <a:t>Ballaschk</a:t>
            </a:r>
            <a:r>
              <a:rPr lang="de-DE" dirty="0"/>
              <a:t>, M. (2019). Ergebnisse der Evaluation des Bundesprogramms „Sprach-Kitas: Weil Sprache der Schlüssel zur Welt ist“. Berlin: DJI.</a:t>
            </a:r>
          </a:p>
          <a:p>
            <a:r>
              <a:rPr lang="de-DE" dirty="0" err="1"/>
              <a:t>Belsky</a:t>
            </a:r>
            <a:r>
              <a:rPr lang="de-DE" dirty="0"/>
              <a:t>, J., </a:t>
            </a:r>
            <a:r>
              <a:rPr lang="de-DE" dirty="0" err="1"/>
              <a:t>Vandell</a:t>
            </a:r>
            <a:r>
              <a:rPr lang="de-DE" dirty="0"/>
              <a:t>, D. L., </a:t>
            </a:r>
            <a:r>
              <a:rPr lang="de-DE" dirty="0" err="1"/>
              <a:t>Burchinal</a:t>
            </a:r>
            <a:r>
              <a:rPr lang="de-DE" dirty="0"/>
              <a:t>, M., Clarke-Stewart, A., McCartney, K., &amp; Owen, M. T. (2007). Are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-term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early</a:t>
            </a:r>
            <a:r>
              <a:rPr lang="de-DE" dirty="0"/>
              <a:t> </a:t>
            </a:r>
            <a:r>
              <a:rPr lang="de-DE" dirty="0" err="1"/>
              <a:t>child</a:t>
            </a:r>
            <a:r>
              <a:rPr lang="de-DE" dirty="0"/>
              <a:t> care?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78</a:t>
            </a:r>
            <a:r>
              <a:rPr lang="de-DE" dirty="0"/>
              <a:t>(2), 681–701.</a:t>
            </a:r>
          </a:p>
          <a:p>
            <a:r>
              <a:rPr lang="de-DE" dirty="0"/>
              <a:t>Boland, A. M., Haden, C. A., &amp; Ornstein, P. A. (2011). </a:t>
            </a:r>
            <a:r>
              <a:rPr lang="de-DE" dirty="0" err="1"/>
              <a:t>Boosting</a:t>
            </a:r>
            <a:r>
              <a:rPr lang="de-DE" dirty="0"/>
              <a:t> </a:t>
            </a:r>
            <a:r>
              <a:rPr lang="de-DE" dirty="0" err="1"/>
              <a:t>children’s</a:t>
            </a:r>
            <a:r>
              <a:rPr lang="de-DE" dirty="0"/>
              <a:t> </a:t>
            </a:r>
            <a:r>
              <a:rPr lang="de-DE" dirty="0" err="1"/>
              <a:t>memory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training</a:t>
            </a:r>
            <a:r>
              <a:rPr lang="de-DE" dirty="0"/>
              <a:t> </a:t>
            </a:r>
            <a:r>
              <a:rPr lang="de-DE" dirty="0" err="1"/>
              <a:t>mothers</a:t>
            </a:r>
            <a:r>
              <a:rPr lang="de-DE" dirty="0"/>
              <a:t> in </a:t>
            </a:r>
            <a:r>
              <a:rPr lang="de-DE" dirty="0" err="1"/>
              <a:t>elaborative</a:t>
            </a:r>
            <a:r>
              <a:rPr lang="de-DE" dirty="0"/>
              <a:t> </a:t>
            </a:r>
            <a:r>
              <a:rPr lang="de-DE" dirty="0" err="1"/>
              <a:t>reminiscing</a:t>
            </a:r>
            <a:r>
              <a:rPr lang="de-DE" dirty="0"/>
              <a:t>. </a:t>
            </a:r>
            <a:r>
              <a:rPr lang="de-DE" i="1" dirty="0"/>
              <a:t>Journal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Cognition</a:t>
            </a:r>
            <a:r>
              <a:rPr lang="de-DE" i="1" dirty="0"/>
              <a:t> and Development</a:t>
            </a:r>
            <a:r>
              <a:rPr lang="de-DE" dirty="0"/>
              <a:t>, </a:t>
            </a:r>
            <a:r>
              <a:rPr lang="de-DE" i="1" dirty="0"/>
              <a:t>12</a:t>
            </a:r>
            <a:r>
              <a:rPr lang="de-DE" dirty="0"/>
              <a:t>(1), 55–75.</a:t>
            </a:r>
          </a:p>
          <a:p>
            <a:r>
              <a:rPr lang="de-DE" dirty="0"/>
              <a:t>Brandt, H., &amp; Wolf, H. (1985). Interaktion im Kindergarten. Beltz.</a:t>
            </a:r>
          </a:p>
          <a:p>
            <a:r>
              <a:rPr lang="de-DE" dirty="0" err="1"/>
              <a:t>Burchinal</a:t>
            </a:r>
            <a:r>
              <a:rPr lang="de-DE" dirty="0"/>
              <a:t>, M., Kainz, K., &amp; Cai, Y. (2011).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do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quality</a:t>
            </a:r>
            <a:r>
              <a:rPr lang="de-DE" dirty="0"/>
              <a:t> </a:t>
            </a:r>
            <a:r>
              <a:rPr lang="de-DE" dirty="0" err="1"/>
              <a:t>predict</a:t>
            </a:r>
            <a:r>
              <a:rPr lang="de-DE" dirty="0"/>
              <a:t> </a:t>
            </a:r>
            <a:r>
              <a:rPr lang="de-DE" dirty="0" err="1"/>
              <a:t>child</a:t>
            </a:r>
            <a:r>
              <a:rPr lang="de-DE" dirty="0"/>
              <a:t> </a:t>
            </a:r>
            <a:r>
              <a:rPr lang="de-DE" dirty="0" err="1"/>
              <a:t>outcomes</a:t>
            </a:r>
            <a:r>
              <a:rPr lang="de-DE" dirty="0"/>
              <a:t>? In </a:t>
            </a:r>
            <a:r>
              <a:rPr lang="de-DE" dirty="0" err="1"/>
              <a:t>Zaslow</a:t>
            </a:r>
            <a:r>
              <a:rPr lang="de-DE" dirty="0"/>
              <a:t>, M. et al. (Eds.), </a:t>
            </a:r>
            <a:r>
              <a:rPr lang="de-DE" i="1" dirty="0"/>
              <a:t>Quality </a:t>
            </a:r>
            <a:r>
              <a:rPr lang="de-DE" i="1" dirty="0" err="1"/>
              <a:t>measurement</a:t>
            </a:r>
            <a:r>
              <a:rPr lang="de-DE" i="1" dirty="0"/>
              <a:t> in </a:t>
            </a:r>
            <a:r>
              <a:rPr lang="de-DE" i="1" dirty="0" err="1"/>
              <a:t>early</a:t>
            </a:r>
            <a:r>
              <a:rPr lang="de-DE" i="1" dirty="0"/>
              <a:t> </a:t>
            </a:r>
            <a:r>
              <a:rPr lang="de-DE" i="1" dirty="0" err="1"/>
              <a:t>childhood</a:t>
            </a:r>
            <a:r>
              <a:rPr lang="de-DE" i="1" dirty="0"/>
              <a:t> </a:t>
            </a:r>
            <a:r>
              <a:rPr lang="de-DE" i="1" dirty="0" err="1"/>
              <a:t>settings</a:t>
            </a:r>
            <a:r>
              <a:rPr lang="de-DE" dirty="0"/>
              <a:t> (pp. 11–31). Brookes.</a:t>
            </a:r>
          </a:p>
          <a:p>
            <a:r>
              <a:rPr lang="de-DE" dirty="0" err="1"/>
              <a:t>Burchinal</a:t>
            </a:r>
            <a:r>
              <a:rPr lang="de-DE" dirty="0"/>
              <a:t>, M. R., </a:t>
            </a:r>
            <a:r>
              <a:rPr lang="de-DE" dirty="0" err="1"/>
              <a:t>Vandergrift</a:t>
            </a:r>
            <a:r>
              <a:rPr lang="de-DE" dirty="0"/>
              <a:t>, N., </a:t>
            </a:r>
            <a:r>
              <a:rPr lang="de-DE" dirty="0" err="1"/>
              <a:t>Pianta</a:t>
            </a:r>
            <a:r>
              <a:rPr lang="de-DE" dirty="0"/>
              <a:t>, R. C., &amp; </a:t>
            </a:r>
            <a:r>
              <a:rPr lang="de-DE" dirty="0" err="1"/>
              <a:t>Mashburn</a:t>
            </a:r>
            <a:r>
              <a:rPr lang="de-DE" dirty="0"/>
              <a:t>, A. J. (2009). Threshold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association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child</a:t>
            </a:r>
            <a:r>
              <a:rPr lang="de-DE" dirty="0"/>
              <a:t> care </a:t>
            </a:r>
            <a:r>
              <a:rPr lang="de-DE" dirty="0" err="1"/>
              <a:t>quality</a:t>
            </a:r>
            <a:r>
              <a:rPr lang="de-DE" dirty="0"/>
              <a:t> and </a:t>
            </a:r>
            <a:r>
              <a:rPr lang="de-DE" dirty="0" err="1"/>
              <a:t>child</a:t>
            </a:r>
            <a:r>
              <a:rPr lang="de-DE" dirty="0"/>
              <a:t> </a:t>
            </a:r>
            <a:r>
              <a:rPr lang="de-DE" dirty="0" err="1"/>
              <a:t>outcomes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low-income</a:t>
            </a:r>
            <a:r>
              <a:rPr lang="de-DE" dirty="0"/>
              <a:t> </a:t>
            </a:r>
            <a:r>
              <a:rPr lang="de-DE" dirty="0" err="1"/>
              <a:t>children</a:t>
            </a:r>
            <a:r>
              <a:rPr lang="de-DE" dirty="0"/>
              <a:t> in </a:t>
            </a:r>
            <a:r>
              <a:rPr lang="de-DE" dirty="0" err="1"/>
              <a:t>pre-kindergarten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. </a:t>
            </a:r>
            <a:r>
              <a:rPr lang="de-DE" i="1" dirty="0"/>
              <a:t>Early </a:t>
            </a:r>
            <a:r>
              <a:rPr lang="de-DE" i="1" dirty="0" err="1"/>
              <a:t>Childhood</a:t>
            </a:r>
            <a:r>
              <a:rPr lang="de-DE" i="1" dirty="0"/>
              <a:t> Research Quarterly</a:t>
            </a:r>
            <a:r>
              <a:rPr lang="de-DE" dirty="0"/>
              <a:t>, </a:t>
            </a:r>
            <a:r>
              <a:rPr lang="de-DE" i="1" dirty="0"/>
              <a:t>25</a:t>
            </a:r>
            <a:r>
              <a:rPr lang="de-DE" dirty="0"/>
              <a:t>(2), 166–176.</a:t>
            </a:r>
          </a:p>
          <a:p>
            <a:r>
              <a:rPr lang="de-DE" dirty="0"/>
              <a:t>Cain, K. (2004). The </a:t>
            </a:r>
            <a:r>
              <a:rPr lang="de-DE" dirty="0" err="1"/>
              <a:t>development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comprehension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. In N. </a:t>
            </a:r>
            <a:r>
              <a:rPr lang="de-DE" dirty="0" err="1"/>
              <a:t>Oakhill</a:t>
            </a:r>
            <a:r>
              <a:rPr lang="de-DE" dirty="0"/>
              <a:t> &amp; K. Cain (Eds.), </a:t>
            </a:r>
            <a:r>
              <a:rPr lang="de-DE" i="1" dirty="0" err="1"/>
              <a:t>Children’s</a:t>
            </a:r>
            <a:r>
              <a:rPr lang="de-DE" i="1" dirty="0"/>
              <a:t> </a:t>
            </a:r>
            <a:r>
              <a:rPr lang="de-DE" i="1" dirty="0" err="1"/>
              <a:t>comprehension</a:t>
            </a:r>
            <a:r>
              <a:rPr lang="de-DE" i="1" dirty="0"/>
              <a:t> </a:t>
            </a:r>
            <a:r>
              <a:rPr lang="de-DE" i="1" dirty="0" err="1"/>
              <a:t>problems</a:t>
            </a:r>
            <a:r>
              <a:rPr lang="de-DE" i="1" dirty="0"/>
              <a:t> in oral and </a:t>
            </a:r>
            <a:r>
              <a:rPr lang="de-DE" i="1" dirty="0" err="1"/>
              <a:t>written</a:t>
            </a:r>
            <a:r>
              <a:rPr lang="de-DE" i="1" dirty="0"/>
              <a:t> </a:t>
            </a:r>
            <a:r>
              <a:rPr lang="de-DE" i="1" dirty="0" err="1"/>
              <a:t>language</a:t>
            </a:r>
            <a:r>
              <a:rPr lang="de-DE" dirty="0"/>
              <a:t> (pp. 3–31). Guilford Press.</a:t>
            </a:r>
          </a:p>
          <a:p>
            <a:r>
              <a:rPr lang="de-DE" dirty="0"/>
              <a:t>Carpenter, M., </a:t>
            </a:r>
            <a:r>
              <a:rPr lang="de-DE" dirty="0" err="1"/>
              <a:t>Nagell</a:t>
            </a:r>
            <a:r>
              <a:rPr lang="de-DE" dirty="0"/>
              <a:t>, K., Tomasello, M., Butterworth, G., &amp; Moore, C. (1998). </a:t>
            </a:r>
            <a:r>
              <a:rPr lang="de-DE" dirty="0" err="1"/>
              <a:t>Social</a:t>
            </a:r>
            <a:r>
              <a:rPr lang="de-DE" dirty="0"/>
              <a:t> </a:t>
            </a:r>
            <a:r>
              <a:rPr lang="de-DE" dirty="0" err="1"/>
              <a:t>cognition</a:t>
            </a:r>
            <a:r>
              <a:rPr lang="de-DE" dirty="0"/>
              <a:t>, </a:t>
            </a:r>
            <a:r>
              <a:rPr lang="de-DE" dirty="0" err="1"/>
              <a:t>joint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, and </a:t>
            </a:r>
            <a:r>
              <a:rPr lang="de-DE" dirty="0" err="1"/>
              <a:t>communicative</a:t>
            </a:r>
            <a:r>
              <a:rPr lang="de-DE" dirty="0"/>
              <a:t> </a:t>
            </a:r>
            <a:r>
              <a:rPr lang="de-DE" dirty="0" err="1"/>
              <a:t>competence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9 </a:t>
            </a:r>
            <a:r>
              <a:rPr lang="de-DE" dirty="0" err="1"/>
              <a:t>to</a:t>
            </a:r>
            <a:r>
              <a:rPr lang="de-DE" dirty="0"/>
              <a:t> 15 </a:t>
            </a:r>
            <a:r>
              <a:rPr lang="de-DE" dirty="0" err="1"/>
              <a:t>months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age</a:t>
            </a:r>
            <a:r>
              <a:rPr lang="de-DE" dirty="0"/>
              <a:t>. </a:t>
            </a:r>
            <a:r>
              <a:rPr lang="de-DE" i="1" dirty="0"/>
              <a:t>Monographs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Society </a:t>
            </a:r>
            <a:r>
              <a:rPr lang="de-DE" i="1" dirty="0" err="1"/>
              <a:t>for</a:t>
            </a:r>
            <a:r>
              <a:rPr lang="de-DE" i="1" dirty="0"/>
              <a:t> Research in Child Development</a:t>
            </a:r>
            <a:r>
              <a:rPr lang="de-DE" dirty="0"/>
              <a:t>, </a:t>
            </a:r>
            <a:r>
              <a:rPr lang="de-DE" i="1" dirty="0"/>
              <a:t>63</a:t>
            </a:r>
            <a:r>
              <a:rPr lang="de-DE" dirty="0"/>
              <a:t>(4), i–174.</a:t>
            </a:r>
          </a:p>
          <a:p>
            <a:r>
              <a:rPr lang="de-DE" dirty="0"/>
              <a:t>Coppola, B., </a:t>
            </a:r>
            <a:r>
              <a:rPr lang="de-DE" dirty="0" err="1"/>
              <a:t>Ponzetti</a:t>
            </a:r>
            <a:r>
              <a:rPr lang="de-DE" dirty="0"/>
              <a:t>, J., &amp; Vaughn, L. (2014). </a:t>
            </a:r>
            <a:r>
              <a:rPr lang="de-DE" dirty="0" err="1"/>
              <a:t>Elaborated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 and narrative </a:t>
            </a:r>
            <a:r>
              <a:rPr lang="de-DE" dirty="0" err="1"/>
              <a:t>development</a:t>
            </a:r>
            <a:r>
              <a:rPr lang="de-DE" dirty="0"/>
              <a:t>. </a:t>
            </a:r>
            <a:r>
              <a:rPr lang="de-DE" i="1" dirty="0"/>
              <a:t>Early Child Development and Care</a:t>
            </a:r>
            <a:r>
              <a:rPr lang="de-DE" dirty="0"/>
              <a:t>, </a:t>
            </a:r>
            <a:r>
              <a:rPr lang="de-DE" i="1" dirty="0"/>
              <a:t>184</a:t>
            </a:r>
            <a:r>
              <a:rPr lang="de-DE" dirty="0"/>
              <a:t>(2), 229–245.</a:t>
            </a:r>
          </a:p>
          <a:p>
            <a:r>
              <a:rPr lang="de-DE" dirty="0"/>
              <a:t>Dickinson, D. K., &amp; Tabors, P. O. (2001). </a:t>
            </a:r>
            <a:r>
              <a:rPr lang="de-DE" i="1" dirty="0" err="1"/>
              <a:t>Beginning</a:t>
            </a:r>
            <a:r>
              <a:rPr lang="de-DE" i="1" dirty="0"/>
              <a:t> </a:t>
            </a:r>
            <a:r>
              <a:rPr lang="de-DE" i="1" dirty="0" err="1"/>
              <a:t>literacy</a:t>
            </a:r>
            <a:r>
              <a:rPr lang="de-DE" i="1" dirty="0"/>
              <a:t> </a:t>
            </a:r>
            <a:r>
              <a:rPr lang="de-DE" i="1" dirty="0" err="1"/>
              <a:t>with</a:t>
            </a:r>
            <a:r>
              <a:rPr lang="de-DE" i="1" dirty="0"/>
              <a:t> </a:t>
            </a:r>
            <a:r>
              <a:rPr lang="de-DE" i="1" dirty="0" err="1"/>
              <a:t>language</a:t>
            </a:r>
            <a:r>
              <a:rPr lang="de-DE" i="1" dirty="0"/>
              <a:t>: Young </a:t>
            </a:r>
            <a:r>
              <a:rPr lang="de-DE" i="1" dirty="0" err="1"/>
              <a:t>children</a:t>
            </a:r>
            <a:r>
              <a:rPr lang="de-DE" i="1" dirty="0"/>
              <a:t> </a:t>
            </a:r>
            <a:r>
              <a:rPr lang="de-DE" i="1" dirty="0" err="1"/>
              <a:t>learning</a:t>
            </a:r>
            <a:r>
              <a:rPr lang="de-DE" i="1" dirty="0"/>
              <a:t> at </a:t>
            </a:r>
            <a:r>
              <a:rPr lang="de-DE" i="1" dirty="0" err="1"/>
              <a:t>home</a:t>
            </a:r>
            <a:r>
              <a:rPr lang="de-DE" i="1" dirty="0"/>
              <a:t> and </a:t>
            </a:r>
            <a:r>
              <a:rPr lang="de-DE" i="1" dirty="0" err="1"/>
              <a:t>school</a:t>
            </a:r>
            <a:r>
              <a:rPr lang="de-DE" dirty="0"/>
              <a:t>. Brookes Publishing.</a:t>
            </a:r>
          </a:p>
          <a:p>
            <a:r>
              <a:rPr lang="de-DE" dirty="0" err="1"/>
              <a:t>Fivush</a:t>
            </a:r>
            <a:r>
              <a:rPr lang="de-DE" dirty="0"/>
              <a:t>, R., Haden, C. A., &amp; Reese, E. (2006). </a:t>
            </a:r>
            <a:r>
              <a:rPr lang="de-DE" dirty="0" err="1"/>
              <a:t>Elaborating</a:t>
            </a:r>
            <a:r>
              <a:rPr lang="de-DE" dirty="0"/>
              <a:t> on </a:t>
            </a:r>
            <a:r>
              <a:rPr lang="de-DE" dirty="0" err="1"/>
              <a:t>elaborations</a:t>
            </a:r>
            <a:r>
              <a:rPr lang="de-DE" dirty="0"/>
              <a:t>: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maternal </a:t>
            </a:r>
            <a:r>
              <a:rPr lang="de-DE" dirty="0" err="1"/>
              <a:t>reminiscing</a:t>
            </a:r>
            <a:r>
              <a:rPr lang="de-DE" dirty="0"/>
              <a:t> style in </a:t>
            </a:r>
            <a:r>
              <a:rPr lang="de-DE" dirty="0" err="1"/>
              <a:t>cognitive</a:t>
            </a:r>
            <a:r>
              <a:rPr lang="de-DE" dirty="0"/>
              <a:t> and </a:t>
            </a:r>
            <a:r>
              <a:rPr lang="de-DE" dirty="0" err="1"/>
              <a:t>socioemotional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.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77</a:t>
            </a:r>
            <a:r>
              <a:rPr lang="de-DE" dirty="0"/>
              <a:t>(6), 1568–1588.</a:t>
            </a:r>
          </a:p>
          <a:p>
            <a:r>
              <a:rPr lang="de-DE" dirty="0" err="1"/>
              <a:t>Fivush</a:t>
            </a:r>
            <a:r>
              <a:rPr lang="de-DE" dirty="0"/>
              <a:t>, R., Habermas, T., Waters, T. E., &amp; Zaman, W. (2011). The </a:t>
            </a:r>
            <a:r>
              <a:rPr lang="de-DE" dirty="0" err="1"/>
              <a:t>making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autobiographical</a:t>
            </a:r>
            <a:r>
              <a:rPr lang="de-DE" dirty="0"/>
              <a:t> </a:t>
            </a:r>
            <a:r>
              <a:rPr lang="de-DE" dirty="0" err="1"/>
              <a:t>memory</a:t>
            </a:r>
            <a:r>
              <a:rPr lang="de-DE" dirty="0"/>
              <a:t>: </a:t>
            </a:r>
            <a:r>
              <a:rPr lang="de-DE" dirty="0" err="1"/>
              <a:t>Intersections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culture</a:t>
            </a:r>
            <a:r>
              <a:rPr lang="de-DE" dirty="0"/>
              <a:t>, narratives, and </a:t>
            </a:r>
            <a:r>
              <a:rPr lang="de-DE" dirty="0" err="1"/>
              <a:t>identity</a:t>
            </a:r>
            <a:r>
              <a:rPr lang="de-DE" dirty="0"/>
              <a:t>. </a:t>
            </a:r>
            <a:r>
              <a:rPr lang="de-DE" i="1" dirty="0"/>
              <a:t>International Journal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Psychology</a:t>
            </a:r>
            <a:r>
              <a:rPr lang="de-DE" dirty="0"/>
              <a:t>, </a:t>
            </a:r>
            <a:r>
              <a:rPr lang="de-DE" i="1" dirty="0"/>
              <a:t>46</a:t>
            </a:r>
            <a:r>
              <a:rPr lang="de-DE" dirty="0"/>
              <a:t>(5), 321–345.</a:t>
            </a:r>
          </a:p>
          <a:p>
            <a:r>
              <a:rPr lang="de-DE" dirty="0" err="1"/>
              <a:t>Girolametto</a:t>
            </a:r>
            <a:r>
              <a:rPr lang="de-DE" dirty="0"/>
              <a:t>, L., Weitzman, E., &amp; Greenberg, J. (2003). Training </a:t>
            </a:r>
            <a:r>
              <a:rPr lang="de-DE" dirty="0" err="1"/>
              <a:t>day</a:t>
            </a:r>
            <a:r>
              <a:rPr lang="de-DE" dirty="0"/>
              <a:t> care </a:t>
            </a:r>
            <a:r>
              <a:rPr lang="de-DE" dirty="0" err="1"/>
              <a:t>staff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facilitate</a:t>
            </a:r>
            <a:r>
              <a:rPr lang="de-DE" dirty="0"/>
              <a:t> </a:t>
            </a:r>
            <a:r>
              <a:rPr lang="de-DE" dirty="0" err="1"/>
              <a:t>children's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. </a:t>
            </a:r>
            <a:r>
              <a:rPr lang="de-DE" i="1" dirty="0"/>
              <a:t>American Journal </a:t>
            </a:r>
            <a:r>
              <a:rPr lang="de-DE" i="1" dirty="0" err="1"/>
              <a:t>of</a:t>
            </a:r>
            <a:r>
              <a:rPr lang="de-DE" i="1" dirty="0"/>
              <a:t> Speech-Language </a:t>
            </a:r>
            <a:r>
              <a:rPr lang="de-DE" i="1" dirty="0" err="1"/>
              <a:t>Pathology</a:t>
            </a:r>
            <a:r>
              <a:rPr lang="de-DE" dirty="0"/>
              <a:t>, </a:t>
            </a:r>
            <a:r>
              <a:rPr lang="de-DE" i="1" dirty="0"/>
              <a:t>12</a:t>
            </a:r>
            <a:r>
              <a:rPr lang="de-DE" dirty="0"/>
              <a:t>(3), 299–311.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292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B6A407-D55C-D3F7-49FA-E1623674E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956"/>
            <a:ext cx="10515600" cy="5113175"/>
          </a:xfrm>
        </p:spPr>
        <p:txBody>
          <a:bodyPr>
            <a:normAutofit/>
          </a:bodyPr>
          <a:lstStyle/>
          <a:p>
            <a:r>
              <a:rPr lang="de-DE" sz="1100" dirty="0" err="1"/>
              <a:t>Göncü</a:t>
            </a:r>
            <a:r>
              <a:rPr lang="de-DE" sz="1100" dirty="0"/>
              <a:t>, A., &amp; Weber, E. (2000). Development in </a:t>
            </a:r>
            <a:r>
              <a:rPr lang="de-DE" sz="1100" dirty="0" err="1"/>
              <a:t>context</a:t>
            </a:r>
            <a:r>
              <a:rPr lang="de-DE" sz="1100" dirty="0"/>
              <a:t>: </a:t>
            </a:r>
            <a:r>
              <a:rPr lang="de-DE" sz="1100" dirty="0" err="1"/>
              <a:t>Acting</a:t>
            </a:r>
            <a:r>
              <a:rPr lang="de-DE" sz="1100" dirty="0"/>
              <a:t> and </a:t>
            </a:r>
            <a:r>
              <a:rPr lang="de-DE" sz="1100" dirty="0" err="1"/>
              <a:t>thinking</a:t>
            </a:r>
            <a:r>
              <a:rPr lang="de-DE" sz="1100" dirty="0"/>
              <a:t> in </a:t>
            </a:r>
            <a:r>
              <a:rPr lang="de-DE" sz="1100" dirty="0" err="1"/>
              <a:t>specific</a:t>
            </a:r>
            <a:r>
              <a:rPr lang="de-DE" sz="1100" dirty="0"/>
              <a:t> </a:t>
            </a:r>
            <a:r>
              <a:rPr lang="de-DE" sz="1100" dirty="0" err="1"/>
              <a:t>environments</a:t>
            </a:r>
            <a:r>
              <a:rPr lang="de-DE" sz="1100" dirty="0"/>
              <a:t>. In C. Lee &amp; P. </a:t>
            </a:r>
            <a:r>
              <a:rPr lang="de-DE" sz="1100" dirty="0" err="1"/>
              <a:t>Smagorinsky</a:t>
            </a:r>
            <a:r>
              <a:rPr lang="de-DE" sz="1100" dirty="0"/>
              <a:t> (Eds.), </a:t>
            </a:r>
            <a:r>
              <a:rPr lang="de-DE" sz="1100" i="1" dirty="0" err="1"/>
              <a:t>Vygotskian</a:t>
            </a:r>
            <a:r>
              <a:rPr lang="de-DE" sz="1100" i="1" dirty="0"/>
              <a:t> </a:t>
            </a:r>
            <a:r>
              <a:rPr lang="de-DE" sz="1100" i="1" dirty="0" err="1"/>
              <a:t>perspectives</a:t>
            </a:r>
            <a:r>
              <a:rPr lang="de-DE" sz="1100" i="1" dirty="0"/>
              <a:t> on </a:t>
            </a:r>
            <a:r>
              <a:rPr lang="de-DE" sz="1100" i="1" dirty="0" err="1"/>
              <a:t>literacy</a:t>
            </a:r>
            <a:r>
              <a:rPr lang="de-DE" sz="1100" i="1" dirty="0"/>
              <a:t> </a:t>
            </a:r>
            <a:r>
              <a:rPr lang="de-DE" sz="1100" i="1" dirty="0" err="1"/>
              <a:t>research</a:t>
            </a:r>
            <a:r>
              <a:rPr lang="de-DE" sz="1100" dirty="0"/>
              <a:t> (pp. 196–220). Cambridge University Press.</a:t>
            </a:r>
          </a:p>
          <a:p>
            <a:r>
              <a:rPr lang="de-DE" sz="1100" dirty="0" err="1"/>
              <a:t>Goodvin</a:t>
            </a:r>
            <a:r>
              <a:rPr lang="de-DE" sz="1100" dirty="0"/>
              <a:t>, R., &amp; </a:t>
            </a:r>
            <a:r>
              <a:rPr lang="de-DE" sz="1100" dirty="0" err="1"/>
              <a:t>Romdall</a:t>
            </a:r>
            <a:r>
              <a:rPr lang="de-DE" sz="1100" dirty="0"/>
              <a:t>, J. (2013). Parent-</a:t>
            </a:r>
            <a:r>
              <a:rPr lang="de-DE" sz="1100" dirty="0" err="1"/>
              <a:t>child</a:t>
            </a:r>
            <a:r>
              <a:rPr lang="de-DE" sz="1100" dirty="0"/>
              <a:t> </a:t>
            </a:r>
            <a:r>
              <a:rPr lang="de-DE" sz="1100" dirty="0" err="1"/>
              <a:t>talk</a:t>
            </a:r>
            <a:r>
              <a:rPr lang="de-DE" sz="1100" dirty="0"/>
              <a:t> and </a:t>
            </a:r>
            <a:r>
              <a:rPr lang="de-DE" sz="1100" dirty="0" err="1"/>
              <a:t>children's</a:t>
            </a:r>
            <a:r>
              <a:rPr lang="de-DE" sz="1100" dirty="0"/>
              <a:t> </a:t>
            </a:r>
            <a:r>
              <a:rPr lang="de-DE" sz="1100" dirty="0" err="1"/>
              <a:t>understanding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err="1"/>
              <a:t>emotion</a:t>
            </a:r>
            <a:r>
              <a:rPr lang="de-DE" sz="1100" dirty="0"/>
              <a:t>. </a:t>
            </a:r>
            <a:r>
              <a:rPr lang="de-DE" sz="1100" i="1" dirty="0"/>
              <a:t>Early Education and Development</a:t>
            </a:r>
            <a:r>
              <a:rPr lang="de-DE" sz="1100" dirty="0"/>
              <a:t>, </a:t>
            </a:r>
            <a:r>
              <a:rPr lang="de-DE" sz="1100" i="1" dirty="0"/>
              <a:t>24</a:t>
            </a:r>
            <a:r>
              <a:rPr lang="de-DE" sz="1100" dirty="0"/>
              <a:t>(7), 885–907.</a:t>
            </a:r>
          </a:p>
          <a:p>
            <a:r>
              <a:rPr lang="de-DE" sz="1100" dirty="0" err="1"/>
              <a:t>Hamre</a:t>
            </a:r>
            <a:r>
              <a:rPr lang="de-DE" sz="1100" dirty="0"/>
              <a:t>, B. K., &amp; </a:t>
            </a:r>
            <a:r>
              <a:rPr lang="de-DE" sz="1100" dirty="0" err="1"/>
              <a:t>Pianta</a:t>
            </a:r>
            <a:r>
              <a:rPr lang="de-DE" sz="1100" dirty="0"/>
              <a:t>, R. C. (2001). Early </a:t>
            </a:r>
            <a:r>
              <a:rPr lang="de-DE" sz="1100" dirty="0" err="1"/>
              <a:t>teacher</a:t>
            </a:r>
            <a:r>
              <a:rPr lang="de-DE" sz="1100" dirty="0"/>
              <a:t>–</a:t>
            </a:r>
            <a:r>
              <a:rPr lang="de-DE" sz="1100" dirty="0" err="1"/>
              <a:t>child</a:t>
            </a:r>
            <a:r>
              <a:rPr lang="de-DE" sz="1100" dirty="0"/>
              <a:t> </a:t>
            </a:r>
            <a:r>
              <a:rPr lang="de-DE" sz="1100" dirty="0" err="1"/>
              <a:t>relationships</a:t>
            </a:r>
            <a:r>
              <a:rPr lang="de-DE" sz="1100" dirty="0"/>
              <a:t> and </a:t>
            </a:r>
            <a:r>
              <a:rPr lang="de-DE" sz="1100" dirty="0" err="1"/>
              <a:t>the</a:t>
            </a:r>
            <a:r>
              <a:rPr lang="de-DE" sz="1100" dirty="0"/>
              <a:t> </a:t>
            </a:r>
            <a:r>
              <a:rPr lang="de-DE" sz="1100" dirty="0" err="1"/>
              <a:t>trajectory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err="1"/>
              <a:t>children’s</a:t>
            </a:r>
            <a:r>
              <a:rPr lang="de-DE" sz="1100" dirty="0"/>
              <a:t> </a:t>
            </a:r>
            <a:r>
              <a:rPr lang="de-DE" sz="1100" dirty="0" err="1"/>
              <a:t>school</a:t>
            </a:r>
            <a:r>
              <a:rPr lang="de-DE" sz="1100" dirty="0"/>
              <a:t> </a:t>
            </a:r>
            <a:r>
              <a:rPr lang="de-DE" sz="1100" dirty="0" err="1"/>
              <a:t>outcomes</a:t>
            </a:r>
            <a:r>
              <a:rPr lang="de-DE" sz="1100" dirty="0"/>
              <a:t> </a:t>
            </a:r>
            <a:r>
              <a:rPr lang="de-DE" sz="1100" dirty="0" err="1"/>
              <a:t>through</a:t>
            </a:r>
            <a:r>
              <a:rPr lang="de-DE" sz="1100" dirty="0"/>
              <a:t> </a:t>
            </a:r>
            <a:r>
              <a:rPr lang="de-DE" sz="1100" dirty="0" err="1"/>
              <a:t>eighth</a:t>
            </a:r>
            <a:r>
              <a:rPr lang="de-DE" sz="1100" dirty="0"/>
              <a:t> grade. </a:t>
            </a:r>
            <a:r>
              <a:rPr lang="de-DE" sz="1100" i="1" dirty="0"/>
              <a:t>Child Development</a:t>
            </a:r>
            <a:r>
              <a:rPr lang="de-DE" sz="1100" dirty="0"/>
              <a:t>, </a:t>
            </a:r>
            <a:r>
              <a:rPr lang="de-DE" sz="1100" i="1" dirty="0"/>
              <a:t>72</a:t>
            </a:r>
            <a:r>
              <a:rPr lang="de-DE" sz="1100" dirty="0"/>
              <a:t>(2), 625–638.</a:t>
            </a:r>
          </a:p>
          <a:p>
            <a:r>
              <a:rPr lang="de-DE" sz="1100" dirty="0" err="1"/>
              <a:t>Hamre</a:t>
            </a:r>
            <a:r>
              <a:rPr lang="de-DE" sz="1100" dirty="0"/>
              <a:t>, B. K., </a:t>
            </a:r>
            <a:r>
              <a:rPr lang="de-DE" sz="1100" dirty="0" err="1"/>
              <a:t>Pianta</a:t>
            </a:r>
            <a:r>
              <a:rPr lang="de-DE" sz="1100" dirty="0"/>
              <a:t>, R. C., </a:t>
            </a:r>
            <a:r>
              <a:rPr lang="de-DE" sz="1100" dirty="0" err="1"/>
              <a:t>Mashburn</a:t>
            </a:r>
            <a:r>
              <a:rPr lang="de-DE" sz="1100" dirty="0"/>
              <a:t>, A. J., &amp; Downer, J. T. (2013). Teacher–</a:t>
            </a:r>
            <a:r>
              <a:rPr lang="de-DE" sz="1100" dirty="0" err="1"/>
              <a:t>child</a:t>
            </a:r>
            <a:r>
              <a:rPr lang="de-DE" sz="1100" dirty="0"/>
              <a:t> </a:t>
            </a:r>
            <a:r>
              <a:rPr lang="de-DE" sz="1100" dirty="0" err="1"/>
              <a:t>interactions</a:t>
            </a:r>
            <a:r>
              <a:rPr lang="de-DE" sz="1100" dirty="0"/>
              <a:t> in </a:t>
            </a:r>
            <a:r>
              <a:rPr lang="de-DE" sz="1100" dirty="0" err="1"/>
              <a:t>pre-kindergarten</a:t>
            </a:r>
            <a:r>
              <a:rPr lang="de-DE" sz="1100" dirty="0"/>
              <a:t> classrooms. </a:t>
            </a:r>
            <a:r>
              <a:rPr lang="de-DE" sz="1100" i="1" dirty="0"/>
              <a:t>Early </a:t>
            </a:r>
            <a:r>
              <a:rPr lang="de-DE" sz="1100" i="1" dirty="0" err="1"/>
              <a:t>Childhood</a:t>
            </a:r>
            <a:r>
              <a:rPr lang="de-DE" sz="1100" i="1" dirty="0"/>
              <a:t> Research Quarterly</a:t>
            </a:r>
            <a:r>
              <a:rPr lang="de-DE" sz="1100" dirty="0"/>
              <a:t>, </a:t>
            </a:r>
            <a:r>
              <a:rPr lang="de-DE" sz="1100" i="1" dirty="0"/>
              <a:t>28</a:t>
            </a:r>
            <a:r>
              <a:rPr lang="de-DE" sz="1100" dirty="0"/>
              <a:t>(2), 140–153.</a:t>
            </a:r>
          </a:p>
          <a:p>
            <a:r>
              <a:rPr lang="de-DE" sz="1100" dirty="0"/>
              <a:t>Hart, B., &amp; </a:t>
            </a:r>
            <a:r>
              <a:rPr lang="de-DE" sz="1100" dirty="0" err="1"/>
              <a:t>Risley</a:t>
            </a:r>
            <a:r>
              <a:rPr lang="de-DE" sz="1100" dirty="0"/>
              <a:t>, T. R. (1995). </a:t>
            </a:r>
            <a:r>
              <a:rPr lang="de-DE" sz="1100" i="1" dirty="0" err="1"/>
              <a:t>Meaningful</a:t>
            </a:r>
            <a:r>
              <a:rPr lang="de-DE" sz="1100" i="1" dirty="0"/>
              <a:t> </a:t>
            </a:r>
            <a:r>
              <a:rPr lang="de-DE" sz="1100" i="1" dirty="0" err="1"/>
              <a:t>differences</a:t>
            </a:r>
            <a:r>
              <a:rPr lang="de-DE" sz="1100" i="1" dirty="0"/>
              <a:t> in </a:t>
            </a:r>
            <a:r>
              <a:rPr lang="de-DE" sz="1100" i="1" dirty="0" err="1"/>
              <a:t>the</a:t>
            </a:r>
            <a:r>
              <a:rPr lang="de-DE" sz="1100" i="1" dirty="0"/>
              <a:t> </a:t>
            </a:r>
            <a:r>
              <a:rPr lang="de-DE" sz="1100" i="1" dirty="0" err="1"/>
              <a:t>everyday</a:t>
            </a:r>
            <a:r>
              <a:rPr lang="de-DE" sz="1100" i="1" dirty="0"/>
              <a:t> </a:t>
            </a:r>
            <a:r>
              <a:rPr lang="de-DE" sz="1100" i="1" dirty="0" err="1"/>
              <a:t>experience</a:t>
            </a:r>
            <a:r>
              <a:rPr lang="de-DE" sz="1100" i="1" dirty="0"/>
              <a:t> </a:t>
            </a:r>
            <a:r>
              <a:rPr lang="de-DE" sz="1100" i="1" dirty="0" err="1"/>
              <a:t>of</a:t>
            </a:r>
            <a:r>
              <a:rPr lang="de-DE" sz="1100" i="1" dirty="0"/>
              <a:t> </a:t>
            </a:r>
            <a:r>
              <a:rPr lang="de-DE" sz="1100" i="1" dirty="0" err="1"/>
              <a:t>young</a:t>
            </a:r>
            <a:r>
              <a:rPr lang="de-DE" sz="1100" i="1" dirty="0"/>
              <a:t> American </a:t>
            </a:r>
            <a:r>
              <a:rPr lang="de-DE" sz="1100" i="1" dirty="0" err="1"/>
              <a:t>children</a:t>
            </a:r>
            <a:r>
              <a:rPr lang="de-DE" sz="1100" dirty="0"/>
              <a:t>. Paul H. Brookes Publishing.</a:t>
            </a:r>
          </a:p>
          <a:p>
            <a:r>
              <a:rPr lang="de-DE" sz="1100" dirty="0"/>
              <a:t>Hayne, H., Gross, J., </a:t>
            </a:r>
            <a:r>
              <a:rPr lang="de-DE" sz="1100" dirty="0" err="1"/>
              <a:t>McNamee</a:t>
            </a:r>
            <a:r>
              <a:rPr lang="de-DE" sz="1100" dirty="0"/>
              <a:t>, J., Fitzgibbon, L., &amp; </a:t>
            </a:r>
            <a:r>
              <a:rPr lang="de-DE" sz="1100" dirty="0" err="1"/>
              <a:t>Tustin</a:t>
            </a:r>
            <a:r>
              <a:rPr lang="de-DE" sz="1100" dirty="0"/>
              <a:t>, K. (2011). Maternal </a:t>
            </a:r>
            <a:r>
              <a:rPr lang="de-DE" sz="1100" dirty="0" err="1"/>
              <a:t>elaborative</a:t>
            </a:r>
            <a:r>
              <a:rPr lang="de-DE" sz="1100" dirty="0"/>
              <a:t> </a:t>
            </a:r>
            <a:r>
              <a:rPr lang="de-DE" sz="1100" dirty="0" err="1"/>
              <a:t>reminiscing</a:t>
            </a:r>
            <a:r>
              <a:rPr lang="de-DE" sz="1100" dirty="0"/>
              <a:t> moderates </a:t>
            </a:r>
            <a:r>
              <a:rPr lang="de-DE" sz="1100" dirty="0" err="1"/>
              <a:t>the</a:t>
            </a:r>
            <a:r>
              <a:rPr lang="de-DE" sz="1100" dirty="0"/>
              <a:t> </a:t>
            </a:r>
            <a:r>
              <a:rPr lang="de-DE" sz="1100" dirty="0" err="1"/>
              <a:t>effect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err="1"/>
              <a:t>traumatic</a:t>
            </a:r>
            <a:r>
              <a:rPr lang="de-DE" sz="1100" dirty="0"/>
              <a:t> </a:t>
            </a:r>
            <a:r>
              <a:rPr lang="de-DE" sz="1100" dirty="0" err="1"/>
              <a:t>events</a:t>
            </a:r>
            <a:r>
              <a:rPr lang="de-DE" sz="1100" dirty="0"/>
              <a:t> on </a:t>
            </a:r>
            <a:r>
              <a:rPr lang="de-DE" sz="1100" dirty="0" err="1"/>
              <a:t>children’s</a:t>
            </a:r>
            <a:r>
              <a:rPr lang="de-DE" sz="1100" dirty="0"/>
              <a:t> </a:t>
            </a:r>
            <a:r>
              <a:rPr lang="de-DE" sz="1100" dirty="0" err="1"/>
              <a:t>memory</a:t>
            </a:r>
            <a:r>
              <a:rPr lang="de-DE" sz="1100" dirty="0"/>
              <a:t>. </a:t>
            </a:r>
            <a:r>
              <a:rPr lang="de-DE" sz="1100" i="1" dirty="0" err="1"/>
              <a:t>Developmental</a:t>
            </a:r>
            <a:r>
              <a:rPr lang="de-DE" sz="1100" i="1" dirty="0"/>
              <a:t> </a:t>
            </a:r>
            <a:r>
              <a:rPr lang="de-DE" sz="1100" i="1" dirty="0" err="1"/>
              <a:t>Psychology</a:t>
            </a:r>
            <a:r>
              <a:rPr lang="de-DE" sz="1100" dirty="0"/>
              <a:t>, </a:t>
            </a:r>
            <a:r>
              <a:rPr lang="de-DE" sz="1100" i="1" dirty="0"/>
              <a:t>47</a:t>
            </a:r>
            <a:r>
              <a:rPr lang="de-DE" sz="1100" dirty="0"/>
              <a:t>(2), 512–521.</a:t>
            </a:r>
          </a:p>
          <a:p>
            <a:r>
              <a:rPr lang="de-DE" sz="1100" dirty="0" err="1"/>
              <a:t>Hedrick</a:t>
            </a:r>
            <a:r>
              <a:rPr lang="de-DE" sz="1100" dirty="0"/>
              <a:t>, A. M., Haden, C. A., &amp; Ornstein, P. A. (2009). </a:t>
            </a:r>
            <a:r>
              <a:rPr lang="de-DE" sz="1100" dirty="0" err="1"/>
              <a:t>Elaborative</a:t>
            </a:r>
            <a:r>
              <a:rPr lang="de-DE" sz="1100" dirty="0"/>
              <a:t> </a:t>
            </a:r>
            <a:r>
              <a:rPr lang="de-DE" sz="1100" dirty="0" err="1"/>
              <a:t>talk</a:t>
            </a:r>
            <a:r>
              <a:rPr lang="de-DE" sz="1100" dirty="0"/>
              <a:t> </a:t>
            </a:r>
            <a:r>
              <a:rPr lang="de-DE" sz="1100" dirty="0" err="1"/>
              <a:t>during</a:t>
            </a:r>
            <a:r>
              <a:rPr lang="de-DE" sz="1100" dirty="0"/>
              <a:t> and after an </a:t>
            </a:r>
            <a:r>
              <a:rPr lang="de-DE" sz="1100" dirty="0" err="1"/>
              <a:t>event</a:t>
            </a:r>
            <a:r>
              <a:rPr lang="de-DE" sz="1100" dirty="0"/>
              <a:t>: </a:t>
            </a:r>
            <a:r>
              <a:rPr lang="de-DE" sz="1100" dirty="0" err="1"/>
              <a:t>Conversational</a:t>
            </a:r>
            <a:r>
              <a:rPr lang="de-DE" sz="1100" dirty="0"/>
              <a:t> style </a:t>
            </a:r>
            <a:r>
              <a:rPr lang="de-DE" sz="1100" dirty="0" err="1"/>
              <a:t>influences</a:t>
            </a:r>
            <a:r>
              <a:rPr lang="de-DE" sz="1100" dirty="0"/>
              <a:t> </a:t>
            </a:r>
            <a:r>
              <a:rPr lang="de-DE" sz="1100" dirty="0" err="1"/>
              <a:t>children’s</a:t>
            </a:r>
            <a:r>
              <a:rPr lang="de-DE" sz="1100" dirty="0"/>
              <a:t> </a:t>
            </a:r>
            <a:r>
              <a:rPr lang="de-DE" sz="1100" dirty="0" err="1"/>
              <a:t>memory</a:t>
            </a:r>
            <a:r>
              <a:rPr lang="de-DE" sz="1100" dirty="0"/>
              <a:t> </a:t>
            </a:r>
            <a:r>
              <a:rPr lang="de-DE" sz="1100" dirty="0" err="1"/>
              <a:t>reports</a:t>
            </a:r>
            <a:r>
              <a:rPr lang="de-DE" sz="1100" dirty="0"/>
              <a:t>. </a:t>
            </a:r>
            <a:r>
              <a:rPr lang="de-DE" sz="1100" i="1" dirty="0"/>
              <a:t>Journal </a:t>
            </a:r>
            <a:r>
              <a:rPr lang="de-DE" sz="1100" i="1" dirty="0" err="1"/>
              <a:t>of</a:t>
            </a:r>
            <a:r>
              <a:rPr lang="de-DE" sz="1100" i="1" dirty="0"/>
              <a:t> </a:t>
            </a:r>
            <a:r>
              <a:rPr lang="de-DE" sz="1100" i="1" dirty="0" err="1"/>
              <a:t>Cognition</a:t>
            </a:r>
            <a:r>
              <a:rPr lang="de-DE" sz="1100" i="1" dirty="0"/>
              <a:t> and Development</a:t>
            </a:r>
            <a:r>
              <a:rPr lang="de-DE" sz="1100" dirty="0"/>
              <a:t>, </a:t>
            </a:r>
            <a:r>
              <a:rPr lang="de-DE" sz="1100" i="1" dirty="0"/>
              <a:t>10</a:t>
            </a:r>
            <a:r>
              <a:rPr lang="de-DE" sz="1100" dirty="0"/>
              <a:t>(3), 188–209.</a:t>
            </a:r>
          </a:p>
          <a:p>
            <a:r>
              <a:rPr lang="de-DE" sz="1100" dirty="0"/>
              <a:t>Hildebrandt, A., &amp; Dreier, A. (2015). Sprachförderliche Interaktionen im Alltag. </a:t>
            </a:r>
            <a:r>
              <a:rPr lang="de-DE" sz="1100" i="1" dirty="0"/>
              <a:t>Frühe Bildung</a:t>
            </a:r>
            <a:r>
              <a:rPr lang="de-DE" sz="1100" dirty="0"/>
              <a:t>, </a:t>
            </a:r>
            <a:r>
              <a:rPr lang="de-DE" sz="1100" i="1" dirty="0"/>
              <a:t>4</a:t>
            </a:r>
            <a:r>
              <a:rPr lang="de-DE" sz="1100" dirty="0"/>
              <a:t>(4), 172–180.</a:t>
            </a:r>
          </a:p>
          <a:p>
            <a:r>
              <a:rPr lang="de-DE" sz="1100" dirty="0"/>
              <a:t>Hudson, J. A. (2002, 2004, 2006). Diverse Artikel zur Entwicklung autobiografischen Gedächtnisses.</a:t>
            </a:r>
          </a:p>
          <a:p>
            <a:r>
              <a:rPr lang="de-DE" sz="1100" dirty="0" err="1"/>
              <a:t>Huttenlocher</a:t>
            </a:r>
            <a:r>
              <a:rPr lang="de-DE" sz="1100" dirty="0"/>
              <a:t>, J., </a:t>
            </a:r>
            <a:r>
              <a:rPr lang="de-DE" sz="1100" dirty="0" err="1"/>
              <a:t>Haight</a:t>
            </a:r>
            <a:r>
              <a:rPr lang="de-DE" sz="1100" dirty="0"/>
              <a:t>, W., </a:t>
            </a:r>
            <a:r>
              <a:rPr lang="de-DE" sz="1100" dirty="0" err="1"/>
              <a:t>Bryk</a:t>
            </a:r>
            <a:r>
              <a:rPr lang="de-DE" sz="1100" dirty="0"/>
              <a:t>, A., </a:t>
            </a:r>
            <a:r>
              <a:rPr lang="de-DE" sz="1100" dirty="0" err="1"/>
              <a:t>Seltzer</a:t>
            </a:r>
            <a:r>
              <a:rPr lang="de-DE" sz="1100" dirty="0"/>
              <a:t>, M., &amp; Lyons, T. (1991). Early </a:t>
            </a:r>
            <a:r>
              <a:rPr lang="de-DE" sz="1100" dirty="0" err="1"/>
              <a:t>vocabulary</a:t>
            </a:r>
            <a:r>
              <a:rPr lang="de-DE" sz="1100" dirty="0"/>
              <a:t> </a:t>
            </a:r>
            <a:r>
              <a:rPr lang="de-DE" sz="1100" dirty="0" err="1"/>
              <a:t>growth</a:t>
            </a:r>
            <a:r>
              <a:rPr lang="de-DE" sz="1100" dirty="0"/>
              <a:t>: Relation </a:t>
            </a:r>
            <a:r>
              <a:rPr lang="de-DE" sz="1100" dirty="0" err="1"/>
              <a:t>to</a:t>
            </a:r>
            <a:r>
              <a:rPr lang="de-DE" sz="1100" dirty="0"/>
              <a:t> </a:t>
            </a:r>
            <a:r>
              <a:rPr lang="de-DE" sz="1100" dirty="0" err="1"/>
              <a:t>language</a:t>
            </a:r>
            <a:r>
              <a:rPr lang="de-DE" sz="1100" dirty="0"/>
              <a:t> </a:t>
            </a:r>
            <a:r>
              <a:rPr lang="de-DE" sz="1100" dirty="0" err="1"/>
              <a:t>input</a:t>
            </a:r>
            <a:r>
              <a:rPr lang="de-DE" sz="1100" dirty="0"/>
              <a:t> and </a:t>
            </a:r>
            <a:r>
              <a:rPr lang="de-DE" sz="1100" dirty="0" err="1"/>
              <a:t>gender</a:t>
            </a:r>
            <a:r>
              <a:rPr lang="de-DE" sz="1100" dirty="0"/>
              <a:t>. </a:t>
            </a:r>
            <a:r>
              <a:rPr lang="de-DE" sz="1100" i="1" dirty="0" err="1"/>
              <a:t>Developmental</a:t>
            </a:r>
            <a:r>
              <a:rPr lang="de-DE" sz="1100" i="1" dirty="0"/>
              <a:t> </a:t>
            </a:r>
            <a:r>
              <a:rPr lang="de-DE" sz="1100" i="1" dirty="0" err="1"/>
              <a:t>Psychology</a:t>
            </a:r>
            <a:r>
              <a:rPr lang="de-DE" sz="1100" dirty="0"/>
              <a:t>, </a:t>
            </a:r>
            <a:r>
              <a:rPr lang="de-DE" sz="1100" i="1" dirty="0"/>
              <a:t>27</a:t>
            </a:r>
            <a:r>
              <a:rPr lang="de-DE" sz="1100" dirty="0"/>
              <a:t>(2), 236–248.</a:t>
            </a:r>
          </a:p>
          <a:p>
            <a:r>
              <a:rPr lang="de-DE" sz="1100" dirty="0"/>
              <a:t>König, A. (2009). Dialogisches Handeln und pädagogische Fachkraft-Kind-Interaktionen. </a:t>
            </a:r>
            <a:r>
              <a:rPr lang="de-DE" sz="1100" i="1" dirty="0"/>
              <a:t>Frühe Kindheit</a:t>
            </a:r>
            <a:r>
              <a:rPr lang="de-DE" sz="1100" dirty="0"/>
              <a:t>, </a:t>
            </a:r>
            <a:r>
              <a:rPr lang="de-DE" sz="1100" i="1" dirty="0"/>
              <a:t>3</a:t>
            </a:r>
            <a:r>
              <a:rPr lang="de-DE" sz="1100" dirty="0"/>
              <a:t>, 12–17.</a:t>
            </a:r>
          </a:p>
          <a:p>
            <a:r>
              <a:rPr lang="de-DE" sz="1100" dirty="0"/>
              <a:t>Kontos, S. (1999). </a:t>
            </a:r>
            <a:r>
              <a:rPr lang="de-DE" sz="1100" dirty="0" err="1"/>
              <a:t>Preschool</a:t>
            </a:r>
            <a:r>
              <a:rPr lang="de-DE" sz="1100" dirty="0"/>
              <a:t> </a:t>
            </a:r>
            <a:r>
              <a:rPr lang="de-DE" sz="1100" dirty="0" err="1"/>
              <a:t>teachers</a:t>
            </a:r>
            <a:r>
              <a:rPr lang="de-DE" sz="1100" dirty="0"/>
              <a:t>’ </a:t>
            </a:r>
            <a:r>
              <a:rPr lang="de-DE" sz="1100" dirty="0" err="1"/>
              <a:t>talk</a:t>
            </a:r>
            <a:r>
              <a:rPr lang="de-DE" sz="1100" dirty="0"/>
              <a:t>, </a:t>
            </a:r>
            <a:r>
              <a:rPr lang="de-DE" sz="1100" dirty="0" err="1"/>
              <a:t>roles</a:t>
            </a:r>
            <a:r>
              <a:rPr lang="de-DE" sz="1100" dirty="0"/>
              <a:t>, and </a:t>
            </a:r>
            <a:r>
              <a:rPr lang="de-DE" sz="1100" dirty="0" err="1"/>
              <a:t>activity</a:t>
            </a:r>
            <a:r>
              <a:rPr lang="de-DE" sz="1100" dirty="0"/>
              <a:t> </a:t>
            </a:r>
            <a:r>
              <a:rPr lang="de-DE" sz="1100" dirty="0" err="1"/>
              <a:t>settings</a:t>
            </a:r>
            <a:r>
              <a:rPr lang="de-DE" sz="1100" dirty="0"/>
              <a:t> </a:t>
            </a:r>
            <a:r>
              <a:rPr lang="de-DE" sz="1100" dirty="0" err="1"/>
              <a:t>during</a:t>
            </a:r>
            <a:r>
              <a:rPr lang="de-DE" sz="1100" dirty="0"/>
              <a:t> </a:t>
            </a:r>
            <a:r>
              <a:rPr lang="de-DE" sz="1100" dirty="0" err="1"/>
              <a:t>free</a:t>
            </a:r>
            <a:r>
              <a:rPr lang="de-DE" sz="1100" dirty="0"/>
              <a:t> </a:t>
            </a:r>
            <a:r>
              <a:rPr lang="de-DE" sz="1100" dirty="0" err="1"/>
              <a:t>play</a:t>
            </a:r>
            <a:r>
              <a:rPr lang="de-DE" sz="1100" dirty="0"/>
              <a:t>. </a:t>
            </a:r>
            <a:r>
              <a:rPr lang="de-DE" sz="1100" i="1" dirty="0"/>
              <a:t>Early </a:t>
            </a:r>
            <a:r>
              <a:rPr lang="de-DE" sz="1100" i="1" dirty="0" err="1"/>
              <a:t>Childhood</a:t>
            </a:r>
            <a:r>
              <a:rPr lang="de-DE" sz="1100" i="1" dirty="0"/>
              <a:t> Research Quarterly</a:t>
            </a:r>
            <a:r>
              <a:rPr lang="de-DE" sz="1100" dirty="0"/>
              <a:t>, </a:t>
            </a:r>
            <a:r>
              <a:rPr lang="de-DE" sz="1100" i="1" dirty="0"/>
              <a:t>14</a:t>
            </a:r>
            <a:r>
              <a:rPr lang="de-DE" sz="1100" dirty="0"/>
              <a:t>(3), 363–382.</a:t>
            </a:r>
          </a:p>
          <a:p>
            <a:r>
              <a:rPr lang="de-DE" sz="1100" dirty="0" err="1"/>
              <a:t>Kulkofsky</a:t>
            </a:r>
            <a:r>
              <a:rPr lang="de-DE" sz="1100" dirty="0"/>
              <a:t>, S. (2011). Culture and </a:t>
            </a:r>
            <a:r>
              <a:rPr lang="de-DE" sz="1100" dirty="0" err="1"/>
              <a:t>autobiographical</a:t>
            </a:r>
            <a:r>
              <a:rPr lang="de-DE" sz="1100" dirty="0"/>
              <a:t> </a:t>
            </a:r>
            <a:r>
              <a:rPr lang="de-DE" sz="1100" dirty="0" err="1"/>
              <a:t>memory</a:t>
            </a:r>
            <a:r>
              <a:rPr lang="de-DE" sz="1100" dirty="0"/>
              <a:t>. </a:t>
            </a:r>
            <a:r>
              <a:rPr lang="de-DE" sz="1100" i="1" dirty="0" err="1"/>
              <a:t>Social</a:t>
            </a:r>
            <a:r>
              <a:rPr lang="de-DE" sz="1100" i="1" dirty="0"/>
              <a:t> and Personality </a:t>
            </a:r>
            <a:r>
              <a:rPr lang="de-DE" sz="1100" i="1" dirty="0" err="1"/>
              <a:t>Psychology</a:t>
            </a:r>
            <a:r>
              <a:rPr lang="de-DE" sz="1100" i="1" dirty="0"/>
              <a:t> Compass</a:t>
            </a:r>
            <a:r>
              <a:rPr lang="de-DE" sz="1100" dirty="0"/>
              <a:t>, </a:t>
            </a:r>
            <a:r>
              <a:rPr lang="de-DE" sz="1100" i="1" dirty="0"/>
              <a:t>5</a:t>
            </a:r>
            <a:r>
              <a:rPr lang="de-DE" sz="1100" dirty="0"/>
              <a:t>(1), 25–43.</a:t>
            </a:r>
          </a:p>
          <a:p>
            <a:r>
              <a:rPr lang="de-DE" sz="1100" dirty="0" err="1"/>
              <a:t>Larkina</a:t>
            </a:r>
            <a:r>
              <a:rPr lang="de-DE" sz="1100" dirty="0"/>
              <a:t>, M., &amp; Bauer, P. J. (2012). </a:t>
            </a:r>
            <a:r>
              <a:rPr lang="de-DE" sz="1100" dirty="0" err="1"/>
              <a:t>Childhood</a:t>
            </a:r>
            <a:r>
              <a:rPr lang="de-DE" sz="1100" dirty="0"/>
              <a:t> </a:t>
            </a:r>
            <a:r>
              <a:rPr lang="de-DE" sz="1100" dirty="0" err="1"/>
              <a:t>amnesia</a:t>
            </a:r>
            <a:r>
              <a:rPr lang="de-DE" sz="1100" dirty="0"/>
              <a:t> in </a:t>
            </a:r>
            <a:r>
              <a:rPr lang="de-DE" sz="1100" dirty="0" err="1"/>
              <a:t>the</a:t>
            </a:r>
            <a:r>
              <a:rPr lang="de-DE" sz="1100" dirty="0"/>
              <a:t> </a:t>
            </a:r>
            <a:r>
              <a:rPr lang="de-DE" sz="1100" dirty="0" err="1"/>
              <a:t>making</a:t>
            </a:r>
            <a:r>
              <a:rPr lang="de-DE" sz="1100" dirty="0"/>
              <a:t>: Different </a:t>
            </a:r>
            <a:r>
              <a:rPr lang="de-DE" sz="1100" dirty="0" err="1"/>
              <a:t>distributions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</a:t>
            </a:r>
            <a:r>
              <a:rPr lang="de-DE" sz="1100" dirty="0" err="1"/>
              <a:t>autobiographical</a:t>
            </a:r>
            <a:r>
              <a:rPr lang="de-DE" sz="1100" dirty="0"/>
              <a:t> </a:t>
            </a:r>
            <a:r>
              <a:rPr lang="de-DE" sz="1100" dirty="0" err="1"/>
              <a:t>memories</a:t>
            </a:r>
            <a:r>
              <a:rPr lang="de-DE" sz="1100" dirty="0"/>
              <a:t> in </a:t>
            </a:r>
            <a:r>
              <a:rPr lang="de-DE" sz="1100" dirty="0" err="1"/>
              <a:t>children</a:t>
            </a:r>
            <a:r>
              <a:rPr lang="de-DE" sz="1100" dirty="0"/>
              <a:t> and </a:t>
            </a:r>
            <a:r>
              <a:rPr lang="de-DE" sz="1100" dirty="0" err="1"/>
              <a:t>adults</a:t>
            </a:r>
            <a:r>
              <a:rPr lang="de-DE" sz="1100" dirty="0"/>
              <a:t>. </a:t>
            </a:r>
            <a:r>
              <a:rPr lang="de-DE" sz="1100" i="1" dirty="0"/>
              <a:t>Journal </a:t>
            </a:r>
            <a:r>
              <a:rPr lang="de-DE" sz="1100" i="1" dirty="0" err="1"/>
              <a:t>of</a:t>
            </a:r>
            <a:r>
              <a:rPr lang="de-DE" sz="1100" i="1" dirty="0"/>
              <a:t> Experimental </a:t>
            </a:r>
            <a:r>
              <a:rPr lang="de-DE" sz="1100" i="1" dirty="0" err="1"/>
              <a:t>Psychology</a:t>
            </a:r>
            <a:r>
              <a:rPr lang="de-DE" sz="1100" i="1" dirty="0"/>
              <a:t>: General</a:t>
            </a:r>
            <a:r>
              <a:rPr lang="de-DE" sz="1100" dirty="0"/>
              <a:t>, </a:t>
            </a:r>
            <a:r>
              <a:rPr lang="de-DE" sz="1100" i="1" dirty="0"/>
              <a:t>141</a:t>
            </a:r>
            <a:r>
              <a:rPr lang="de-DE" sz="1100" dirty="0"/>
              <a:t>(1), 76–89.</a:t>
            </a:r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5312EF-D898-21AB-DDBF-39C9903C8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Literaturliste</a:t>
            </a:r>
          </a:p>
        </p:txBody>
      </p:sp>
    </p:spTree>
    <p:extLst>
      <p:ext uri="{BB962C8B-B14F-4D97-AF65-F5344CB8AC3E}">
        <p14:creationId xmlns:p14="http://schemas.microsoft.com/office/powerpoint/2010/main" val="839960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3D7F60-6F49-27B9-EAB0-A7D03D87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214"/>
            <a:ext cx="10515600" cy="4786604"/>
          </a:xfrm>
        </p:spPr>
        <p:txBody>
          <a:bodyPr>
            <a:normAutofit fontScale="40000" lnSpcReduction="20000"/>
          </a:bodyPr>
          <a:lstStyle/>
          <a:p>
            <a:r>
              <a:rPr lang="de-DE" dirty="0" err="1"/>
              <a:t>Mashburn</a:t>
            </a:r>
            <a:r>
              <a:rPr lang="de-DE" dirty="0"/>
              <a:t>, A. J., et al. (2008). </a:t>
            </a:r>
            <a:r>
              <a:rPr lang="de-DE" dirty="0" err="1"/>
              <a:t>Measures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classroom</a:t>
            </a:r>
            <a:r>
              <a:rPr lang="de-DE" dirty="0"/>
              <a:t> </a:t>
            </a:r>
            <a:r>
              <a:rPr lang="de-DE" dirty="0" err="1"/>
              <a:t>quality</a:t>
            </a:r>
            <a:r>
              <a:rPr lang="de-DE" dirty="0"/>
              <a:t> in </a:t>
            </a:r>
            <a:r>
              <a:rPr lang="de-DE" dirty="0" err="1"/>
              <a:t>prekindergarten</a:t>
            </a:r>
            <a:r>
              <a:rPr lang="de-DE" dirty="0"/>
              <a:t> and </a:t>
            </a:r>
            <a:r>
              <a:rPr lang="de-DE" dirty="0" err="1"/>
              <a:t>children's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.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79</a:t>
            </a:r>
            <a:r>
              <a:rPr lang="de-DE" dirty="0"/>
              <a:t>(3), 732–749.</a:t>
            </a:r>
          </a:p>
          <a:p>
            <a:r>
              <a:rPr lang="de-DE" dirty="0" err="1"/>
              <a:t>Melhuish</a:t>
            </a:r>
            <a:r>
              <a:rPr lang="de-DE" dirty="0"/>
              <a:t>, E., </a:t>
            </a:r>
            <a:r>
              <a:rPr lang="de-DE" dirty="0" err="1"/>
              <a:t>Ereky</a:t>
            </a:r>
            <a:r>
              <a:rPr lang="de-DE" dirty="0"/>
              <a:t>-Stevens, K., </a:t>
            </a:r>
            <a:r>
              <a:rPr lang="de-DE" dirty="0" err="1"/>
              <a:t>Petrogiannis</a:t>
            </a:r>
            <a:r>
              <a:rPr lang="de-DE" dirty="0"/>
              <a:t>, K., </a:t>
            </a:r>
            <a:r>
              <a:rPr lang="de-DE" dirty="0" err="1"/>
              <a:t>Ariescu</a:t>
            </a:r>
            <a:r>
              <a:rPr lang="de-DE" dirty="0"/>
              <a:t>, A., </a:t>
            </a:r>
            <a:r>
              <a:rPr lang="de-DE" dirty="0" err="1"/>
              <a:t>Penderi</a:t>
            </a:r>
            <a:r>
              <a:rPr lang="de-DE" dirty="0"/>
              <a:t>, E., </a:t>
            </a:r>
            <a:r>
              <a:rPr lang="de-DE" dirty="0" err="1"/>
              <a:t>Rentzou</a:t>
            </a:r>
            <a:r>
              <a:rPr lang="de-DE" dirty="0"/>
              <a:t>, K., &amp; </a:t>
            </a:r>
            <a:r>
              <a:rPr lang="de-DE" dirty="0" err="1"/>
              <a:t>Leseman</a:t>
            </a:r>
            <a:r>
              <a:rPr lang="de-DE" dirty="0"/>
              <a:t>, P. (2015). </a:t>
            </a:r>
            <a:r>
              <a:rPr lang="de-DE" i="1" dirty="0"/>
              <a:t>A review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research</a:t>
            </a:r>
            <a:r>
              <a:rPr lang="de-DE" i="1" dirty="0"/>
              <a:t> on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effects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early</a:t>
            </a:r>
            <a:r>
              <a:rPr lang="de-DE" i="1" dirty="0"/>
              <a:t> </a:t>
            </a:r>
            <a:r>
              <a:rPr lang="de-DE" i="1" dirty="0" err="1"/>
              <a:t>childhood</a:t>
            </a:r>
            <a:r>
              <a:rPr lang="de-DE" i="1" dirty="0"/>
              <a:t> </a:t>
            </a:r>
            <a:r>
              <a:rPr lang="de-DE" i="1" dirty="0" err="1"/>
              <a:t>education</a:t>
            </a:r>
            <a:r>
              <a:rPr lang="de-DE" i="1" dirty="0"/>
              <a:t> and care (ECEC) upon </a:t>
            </a:r>
            <a:r>
              <a:rPr lang="de-DE" i="1" dirty="0" err="1"/>
              <a:t>child</a:t>
            </a:r>
            <a:r>
              <a:rPr lang="de-DE" i="1" dirty="0"/>
              <a:t> </a:t>
            </a:r>
            <a:r>
              <a:rPr lang="de-DE" i="1" dirty="0" err="1"/>
              <a:t>development</a:t>
            </a:r>
            <a:r>
              <a:rPr lang="de-DE" dirty="0"/>
              <a:t>. European </a:t>
            </a:r>
            <a:r>
              <a:rPr lang="de-DE" dirty="0" err="1"/>
              <a:t>Commission</a:t>
            </a:r>
            <a:r>
              <a:rPr lang="de-DE" dirty="0"/>
              <a:t>.</a:t>
            </a:r>
          </a:p>
          <a:p>
            <a:r>
              <a:rPr lang="de-DE" dirty="0"/>
              <a:t>Neubauer, B. (1980). Kommunikation im Kindergarten. Juventa.</a:t>
            </a:r>
          </a:p>
          <a:p>
            <a:r>
              <a:rPr lang="de-DE" dirty="0" err="1"/>
              <a:t>Pianta</a:t>
            </a:r>
            <a:r>
              <a:rPr lang="de-DE" dirty="0"/>
              <a:t>, R. C. (1994). Patterns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relationships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children</a:t>
            </a:r>
            <a:r>
              <a:rPr lang="de-DE" dirty="0"/>
              <a:t> and </a:t>
            </a:r>
            <a:r>
              <a:rPr lang="de-DE" dirty="0" err="1"/>
              <a:t>kindergarten</a:t>
            </a:r>
            <a:r>
              <a:rPr lang="de-DE" dirty="0"/>
              <a:t> </a:t>
            </a:r>
            <a:r>
              <a:rPr lang="de-DE" dirty="0" err="1"/>
              <a:t>teachers</a:t>
            </a:r>
            <a:r>
              <a:rPr lang="de-DE" dirty="0"/>
              <a:t>. </a:t>
            </a:r>
            <a:r>
              <a:rPr lang="de-DE" i="1" dirty="0"/>
              <a:t>Journal </a:t>
            </a:r>
            <a:r>
              <a:rPr lang="de-DE" i="1" dirty="0" err="1"/>
              <a:t>of</a:t>
            </a:r>
            <a:r>
              <a:rPr lang="de-DE" i="1" dirty="0"/>
              <a:t> School </a:t>
            </a:r>
            <a:r>
              <a:rPr lang="de-DE" i="1" dirty="0" err="1"/>
              <a:t>Psychology</a:t>
            </a:r>
            <a:r>
              <a:rPr lang="de-DE" dirty="0"/>
              <a:t>, </a:t>
            </a:r>
            <a:r>
              <a:rPr lang="de-DE" i="1" dirty="0"/>
              <a:t>32</a:t>
            </a:r>
            <a:r>
              <a:rPr lang="de-DE" dirty="0"/>
              <a:t>(1), 15–31.</a:t>
            </a:r>
          </a:p>
          <a:p>
            <a:r>
              <a:rPr lang="de-DE" dirty="0"/>
              <a:t>Reese, E. (2009). Maternal </a:t>
            </a:r>
            <a:r>
              <a:rPr lang="de-DE" dirty="0" err="1"/>
              <a:t>reminiscing</a:t>
            </a:r>
            <a:r>
              <a:rPr lang="de-DE" dirty="0"/>
              <a:t> style, </a:t>
            </a:r>
            <a:r>
              <a:rPr lang="de-DE" dirty="0" err="1"/>
              <a:t>culture</a:t>
            </a:r>
            <a:r>
              <a:rPr lang="de-DE" dirty="0"/>
              <a:t>, and </a:t>
            </a:r>
            <a:r>
              <a:rPr lang="de-DE" dirty="0" err="1"/>
              <a:t>children's</a:t>
            </a:r>
            <a:r>
              <a:rPr lang="de-DE" dirty="0"/>
              <a:t> </a:t>
            </a:r>
            <a:r>
              <a:rPr lang="de-DE" dirty="0" err="1"/>
              <a:t>developing</a:t>
            </a:r>
            <a:r>
              <a:rPr lang="de-DE" dirty="0"/>
              <a:t> narratives.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80</a:t>
            </a:r>
            <a:r>
              <a:rPr lang="de-DE" dirty="0"/>
              <a:t>(4), 1011–1029.</a:t>
            </a:r>
          </a:p>
          <a:p>
            <a:r>
              <a:rPr lang="de-DE" dirty="0"/>
              <a:t>Reese, E., Haden, C. A., &amp; </a:t>
            </a:r>
            <a:r>
              <a:rPr lang="de-DE" dirty="0" err="1"/>
              <a:t>Fivush</a:t>
            </a:r>
            <a:r>
              <a:rPr lang="de-DE" dirty="0"/>
              <a:t>, R. (1993). Mother–</a:t>
            </a:r>
            <a:r>
              <a:rPr lang="de-DE" dirty="0" err="1"/>
              <a:t>child</a:t>
            </a:r>
            <a:r>
              <a:rPr lang="de-DE" dirty="0"/>
              <a:t> </a:t>
            </a:r>
            <a:r>
              <a:rPr lang="de-DE" dirty="0" err="1"/>
              <a:t>conversations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: Relationships </a:t>
            </a:r>
            <a:r>
              <a:rPr lang="de-DE" dirty="0" err="1"/>
              <a:t>of</a:t>
            </a:r>
            <a:r>
              <a:rPr lang="de-DE" dirty="0"/>
              <a:t> style and </a:t>
            </a:r>
            <a:r>
              <a:rPr lang="de-DE" dirty="0" err="1"/>
              <a:t>memory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time. </a:t>
            </a:r>
            <a:r>
              <a:rPr lang="de-DE" i="1" dirty="0" err="1"/>
              <a:t>Cognitive</a:t>
            </a:r>
            <a:r>
              <a:rPr lang="de-DE" i="1" dirty="0"/>
              <a:t> Development</a:t>
            </a:r>
            <a:r>
              <a:rPr lang="de-DE" dirty="0"/>
              <a:t>, </a:t>
            </a:r>
            <a:r>
              <a:rPr lang="de-DE" i="1" dirty="0"/>
              <a:t>8</a:t>
            </a:r>
            <a:r>
              <a:rPr lang="de-DE" dirty="0"/>
              <a:t>(4), 403–430.</a:t>
            </a:r>
          </a:p>
          <a:p>
            <a:r>
              <a:rPr lang="de-DE" dirty="0"/>
              <a:t>Reese, E., &amp; </a:t>
            </a:r>
            <a:r>
              <a:rPr lang="de-DE" dirty="0" err="1"/>
              <a:t>Newcombe</a:t>
            </a:r>
            <a:r>
              <a:rPr lang="de-DE" dirty="0"/>
              <a:t>, R. (2007). Training </a:t>
            </a:r>
            <a:r>
              <a:rPr lang="de-DE" dirty="0" err="1"/>
              <a:t>mothers</a:t>
            </a:r>
            <a:r>
              <a:rPr lang="de-DE" dirty="0"/>
              <a:t> in </a:t>
            </a:r>
            <a:r>
              <a:rPr lang="de-DE" dirty="0" err="1"/>
              <a:t>elaborative</a:t>
            </a:r>
            <a:r>
              <a:rPr lang="de-DE" dirty="0"/>
              <a:t> </a:t>
            </a:r>
            <a:r>
              <a:rPr lang="de-DE" dirty="0" err="1"/>
              <a:t>reminiscing</a:t>
            </a:r>
            <a:r>
              <a:rPr lang="de-DE" dirty="0"/>
              <a:t> </a:t>
            </a:r>
            <a:r>
              <a:rPr lang="de-DE" dirty="0" err="1"/>
              <a:t>enhances</a:t>
            </a:r>
            <a:r>
              <a:rPr lang="de-DE" dirty="0"/>
              <a:t> </a:t>
            </a:r>
            <a:r>
              <a:rPr lang="de-DE" dirty="0" err="1"/>
              <a:t>children’s</a:t>
            </a:r>
            <a:r>
              <a:rPr lang="de-DE" dirty="0"/>
              <a:t> </a:t>
            </a:r>
            <a:r>
              <a:rPr lang="de-DE" dirty="0" err="1"/>
              <a:t>autobiographical</a:t>
            </a:r>
            <a:r>
              <a:rPr lang="de-DE" dirty="0"/>
              <a:t> </a:t>
            </a:r>
            <a:r>
              <a:rPr lang="de-DE" dirty="0" err="1"/>
              <a:t>memory</a:t>
            </a:r>
            <a:r>
              <a:rPr lang="de-DE" dirty="0"/>
              <a:t> and narrative.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78</a:t>
            </a:r>
            <a:r>
              <a:rPr lang="de-DE" dirty="0"/>
              <a:t>(4), 1153–1170.</a:t>
            </a:r>
          </a:p>
          <a:p>
            <a:r>
              <a:rPr lang="de-DE" dirty="0"/>
              <a:t>Rowe, M. L. (2012). A longitudinal </a:t>
            </a:r>
            <a:r>
              <a:rPr lang="de-DE" dirty="0" err="1"/>
              <a:t>investigation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quantity</a:t>
            </a:r>
            <a:r>
              <a:rPr lang="de-DE" dirty="0"/>
              <a:t> and </a:t>
            </a:r>
            <a:r>
              <a:rPr lang="de-DE" dirty="0" err="1"/>
              <a:t>quality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child-directed</a:t>
            </a:r>
            <a:r>
              <a:rPr lang="de-DE" dirty="0"/>
              <a:t> </a:t>
            </a:r>
            <a:r>
              <a:rPr lang="de-DE" dirty="0" err="1"/>
              <a:t>speech</a:t>
            </a:r>
            <a:r>
              <a:rPr lang="de-DE" dirty="0"/>
              <a:t> in </a:t>
            </a:r>
            <a:r>
              <a:rPr lang="de-DE" dirty="0" err="1"/>
              <a:t>vocabulary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. </a:t>
            </a:r>
            <a:r>
              <a:rPr lang="de-DE" i="1" dirty="0"/>
              <a:t>Child Development</a:t>
            </a:r>
            <a:r>
              <a:rPr lang="de-DE" dirty="0"/>
              <a:t>, </a:t>
            </a:r>
            <a:r>
              <a:rPr lang="de-DE" i="1" dirty="0"/>
              <a:t>83</a:t>
            </a:r>
            <a:r>
              <a:rPr lang="de-DE" dirty="0"/>
              <a:t>(5), 1762–1774.</a:t>
            </a:r>
          </a:p>
          <a:p>
            <a:r>
              <a:rPr lang="de-DE" dirty="0" err="1"/>
              <a:t>Sammons</a:t>
            </a:r>
            <a:r>
              <a:rPr lang="de-DE" dirty="0"/>
              <a:t>, P., Sylva, K., </a:t>
            </a:r>
            <a:r>
              <a:rPr lang="de-DE" dirty="0" err="1"/>
              <a:t>Melhuish</a:t>
            </a:r>
            <a:r>
              <a:rPr lang="de-DE" dirty="0"/>
              <a:t>, E., </a:t>
            </a:r>
            <a:r>
              <a:rPr lang="de-DE" dirty="0" err="1"/>
              <a:t>Siraj</a:t>
            </a:r>
            <a:r>
              <a:rPr lang="de-DE" dirty="0"/>
              <a:t>-Blatchford, I., &amp; </a:t>
            </a:r>
            <a:r>
              <a:rPr lang="de-DE" dirty="0" err="1"/>
              <a:t>Taggart</a:t>
            </a:r>
            <a:r>
              <a:rPr lang="de-DE" dirty="0"/>
              <a:t>, B. (2004). </a:t>
            </a:r>
            <a:r>
              <a:rPr lang="de-DE" i="1" dirty="0"/>
              <a:t>The </a:t>
            </a:r>
            <a:r>
              <a:rPr lang="de-DE" i="1" dirty="0" err="1"/>
              <a:t>Effective</a:t>
            </a:r>
            <a:r>
              <a:rPr lang="de-DE" i="1" dirty="0"/>
              <a:t> Provision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Pre</a:t>
            </a:r>
            <a:r>
              <a:rPr lang="de-DE" i="1" dirty="0"/>
              <a:t>-School Education (EPPE) Project: Final </a:t>
            </a:r>
            <a:r>
              <a:rPr lang="de-DE" i="1" dirty="0" err="1"/>
              <a:t>report</a:t>
            </a:r>
            <a:r>
              <a:rPr lang="de-DE" dirty="0"/>
              <a:t>. </a:t>
            </a:r>
            <a:r>
              <a:rPr lang="de-DE" dirty="0" err="1"/>
              <a:t>DfES</a:t>
            </a:r>
            <a:r>
              <a:rPr lang="de-DE" dirty="0"/>
              <a:t>.</a:t>
            </a:r>
          </a:p>
          <a:p>
            <a:r>
              <a:rPr lang="de-DE" dirty="0" err="1"/>
              <a:t>Schnädelbach</a:t>
            </a:r>
            <a:r>
              <a:rPr lang="de-DE" dirty="0"/>
              <a:t>, H. (1977). Zur Sprachpragmatik pädagogischer Prozesse. In: H. Dubs (Hrsg.), </a:t>
            </a:r>
            <a:r>
              <a:rPr lang="de-DE" i="1" dirty="0"/>
              <a:t>Erziehung und Sprache</a:t>
            </a:r>
            <a:r>
              <a:rPr lang="de-DE" dirty="0"/>
              <a:t> (S. 86–105). Klinkhardt.</a:t>
            </a:r>
          </a:p>
          <a:p>
            <a:r>
              <a:rPr lang="de-DE" dirty="0" err="1"/>
              <a:t>Siraj</a:t>
            </a:r>
            <a:r>
              <a:rPr lang="de-DE" dirty="0"/>
              <a:t>-Blatchford, I., Sylva, K., </a:t>
            </a:r>
            <a:r>
              <a:rPr lang="de-DE" dirty="0" err="1"/>
              <a:t>Muttock</a:t>
            </a:r>
            <a:r>
              <a:rPr lang="de-DE" dirty="0"/>
              <a:t>, S., Gilden, R., &amp; Bell, D. (2002). </a:t>
            </a:r>
            <a:r>
              <a:rPr lang="de-DE" i="1" dirty="0" err="1"/>
              <a:t>Researching</a:t>
            </a:r>
            <a:r>
              <a:rPr lang="de-DE" i="1" dirty="0"/>
              <a:t> </a:t>
            </a:r>
            <a:r>
              <a:rPr lang="de-DE" i="1" dirty="0" err="1"/>
              <a:t>effective</a:t>
            </a:r>
            <a:r>
              <a:rPr lang="de-DE" i="1" dirty="0"/>
              <a:t> </a:t>
            </a:r>
            <a:r>
              <a:rPr lang="de-DE" i="1" dirty="0" err="1"/>
              <a:t>pedagogy</a:t>
            </a:r>
            <a:r>
              <a:rPr lang="de-DE" i="1" dirty="0"/>
              <a:t> in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early</a:t>
            </a:r>
            <a:r>
              <a:rPr lang="de-DE" i="1" dirty="0"/>
              <a:t> </a:t>
            </a:r>
            <a:r>
              <a:rPr lang="de-DE" i="1" dirty="0" err="1"/>
              <a:t>years</a:t>
            </a:r>
            <a:r>
              <a:rPr lang="de-DE" i="1" dirty="0"/>
              <a:t> (REPEY)</a:t>
            </a:r>
            <a:r>
              <a:rPr lang="de-DE" dirty="0"/>
              <a:t>. </a:t>
            </a:r>
            <a:r>
              <a:rPr lang="de-DE" dirty="0" err="1"/>
              <a:t>DfES</a:t>
            </a:r>
            <a:r>
              <a:rPr lang="de-DE" dirty="0"/>
              <a:t>.</a:t>
            </a:r>
          </a:p>
          <a:p>
            <a:r>
              <a:rPr lang="de-DE" dirty="0" err="1"/>
              <a:t>Siraj</a:t>
            </a:r>
            <a:r>
              <a:rPr lang="de-DE" dirty="0"/>
              <a:t>-Blatchford, I., Sylva, K., </a:t>
            </a:r>
            <a:r>
              <a:rPr lang="de-DE" dirty="0" err="1"/>
              <a:t>Sammons</a:t>
            </a:r>
            <a:r>
              <a:rPr lang="de-DE" dirty="0"/>
              <a:t>, P., </a:t>
            </a:r>
            <a:r>
              <a:rPr lang="de-DE" dirty="0" err="1"/>
              <a:t>Taggart</a:t>
            </a:r>
            <a:r>
              <a:rPr lang="de-DE" dirty="0"/>
              <a:t>, B., &amp; </a:t>
            </a:r>
            <a:r>
              <a:rPr lang="de-DE" dirty="0" err="1"/>
              <a:t>Melhuish</a:t>
            </a:r>
            <a:r>
              <a:rPr lang="de-DE" dirty="0"/>
              <a:t>, E. (2003). </a:t>
            </a:r>
            <a:r>
              <a:rPr lang="de-DE" i="1" dirty="0"/>
              <a:t>Technical Paper 10: Case </a:t>
            </a:r>
            <a:r>
              <a:rPr lang="de-DE" i="1" dirty="0" err="1"/>
              <a:t>studies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practice</a:t>
            </a:r>
            <a:r>
              <a:rPr lang="de-DE" i="1" dirty="0"/>
              <a:t> in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foundation</a:t>
            </a:r>
            <a:r>
              <a:rPr lang="de-DE" i="1" dirty="0"/>
              <a:t> </a:t>
            </a:r>
            <a:r>
              <a:rPr lang="de-DE" i="1" dirty="0" err="1"/>
              <a:t>stage</a:t>
            </a:r>
            <a:r>
              <a:rPr lang="de-DE" dirty="0"/>
              <a:t>. Institute </a:t>
            </a:r>
            <a:r>
              <a:rPr lang="de-DE" dirty="0" err="1"/>
              <a:t>of</a:t>
            </a:r>
            <a:r>
              <a:rPr lang="de-DE" dirty="0"/>
              <a:t> Education.</a:t>
            </a:r>
          </a:p>
          <a:p>
            <a:r>
              <a:rPr lang="de-DE" dirty="0"/>
              <a:t>Sylva, K., </a:t>
            </a:r>
            <a:r>
              <a:rPr lang="de-DE" dirty="0" err="1"/>
              <a:t>Melhuish</a:t>
            </a:r>
            <a:r>
              <a:rPr lang="de-DE" dirty="0"/>
              <a:t>, E., </a:t>
            </a:r>
            <a:r>
              <a:rPr lang="de-DE" dirty="0" err="1"/>
              <a:t>Sammons</a:t>
            </a:r>
            <a:r>
              <a:rPr lang="de-DE" dirty="0"/>
              <a:t>, P., </a:t>
            </a:r>
            <a:r>
              <a:rPr lang="de-DE" dirty="0" err="1"/>
              <a:t>Siraj</a:t>
            </a:r>
            <a:r>
              <a:rPr lang="de-DE" dirty="0"/>
              <a:t>-Blatchford, I., &amp; </a:t>
            </a:r>
            <a:r>
              <a:rPr lang="de-DE" dirty="0" err="1"/>
              <a:t>Taggart</a:t>
            </a:r>
            <a:r>
              <a:rPr lang="de-DE" dirty="0"/>
              <a:t>, B. (2004). </a:t>
            </a:r>
            <a:r>
              <a:rPr lang="de-DE" i="1" dirty="0"/>
              <a:t>The </a:t>
            </a:r>
            <a:r>
              <a:rPr lang="de-DE" i="1" dirty="0" err="1"/>
              <a:t>Effective</a:t>
            </a:r>
            <a:r>
              <a:rPr lang="de-DE" i="1" dirty="0"/>
              <a:t> Provision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Pre</a:t>
            </a:r>
            <a:r>
              <a:rPr lang="de-DE" i="1" dirty="0"/>
              <a:t>-School Education (EPPE) Project: Final Report</a:t>
            </a:r>
            <a:r>
              <a:rPr lang="de-DE" dirty="0"/>
              <a:t>. </a:t>
            </a:r>
            <a:r>
              <a:rPr lang="de-DE" dirty="0" err="1"/>
              <a:t>DfES</a:t>
            </a:r>
            <a:r>
              <a:rPr lang="de-DE" dirty="0"/>
              <a:t> Publications.</a:t>
            </a:r>
          </a:p>
          <a:p>
            <a:r>
              <a:rPr lang="de-DE" dirty="0"/>
              <a:t>Sylva, K., </a:t>
            </a:r>
            <a:r>
              <a:rPr lang="de-DE" dirty="0" err="1"/>
              <a:t>Sammons</a:t>
            </a:r>
            <a:r>
              <a:rPr lang="de-DE" dirty="0"/>
              <a:t>, P., </a:t>
            </a:r>
            <a:r>
              <a:rPr lang="de-DE" dirty="0" err="1"/>
              <a:t>Melhuish</a:t>
            </a:r>
            <a:r>
              <a:rPr lang="de-DE" dirty="0"/>
              <a:t>, E., </a:t>
            </a:r>
            <a:r>
              <a:rPr lang="de-DE" dirty="0" err="1"/>
              <a:t>Siraj</a:t>
            </a:r>
            <a:r>
              <a:rPr lang="de-DE" dirty="0"/>
              <a:t>, I., &amp; </a:t>
            </a:r>
            <a:r>
              <a:rPr lang="de-DE" dirty="0" err="1"/>
              <a:t>Taggart</a:t>
            </a:r>
            <a:r>
              <a:rPr lang="de-DE" dirty="0"/>
              <a:t>, B. (2010). </a:t>
            </a:r>
            <a:r>
              <a:rPr lang="de-DE" i="1" dirty="0"/>
              <a:t>Early </a:t>
            </a:r>
            <a:r>
              <a:rPr lang="de-DE" i="1" dirty="0" err="1"/>
              <a:t>childhood</a:t>
            </a:r>
            <a:r>
              <a:rPr lang="de-DE" i="1" dirty="0"/>
              <a:t> </a:t>
            </a:r>
            <a:r>
              <a:rPr lang="de-DE" i="1" dirty="0" err="1"/>
              <a:t>matters</a:t>
            </a:r>
            <a:r>
              <a:rPr lang="de-DE" i="1" dirty="0"/>
              <a:t>: </a:t>
            </a:r>
            <a:r>
              <a:rPr lang="de-DE" i="1" dirty="0" err="1"/>
              <a:t>Evidence</a:t>
            </a:r>
            <a:r>
              <a:rPr lang="de-DE" i="1" dirty="0"/>
              <a:t> </a:t>
            </a:r>
            <a:r>
              <a:rPr lang="de-DE" i="1" dirty="0" err="1"/>
              <a:t>from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Effective</a:t>
            </a:r>
            <a:r>
              <a:rPr lang="de-DE" i="1" dirty="0"/>
              <a:t> </a:t>
            </a:r>
            <a:r>
              <a:rPr lang="de-DE" i="1" dirty="0" err="1"/>
              <a:t>Pre</a:t>
            </a:r>
            <a:r>
              <a:rPr lang="de-DE" i="1" dirty="0"/>
              <a:t>-school and Primary Education </a:t>
            </a:r>
            <a:r>
              <a:rPr lang="de-DE" i="1" dirty="0" err="1"/>
              <a:t>project</a:t>
            </a:r>
            <a:r>
              <a:rPr lang="de-DE" dirty="0"/>
              <a:t>. Routledge.</a:t>
            </a:r>
          </a:p>
          <a:p>
            <a:r>
              <a:rPr lang="de-DE" dirty="0"/>
              <a:t>Tomasello, M. (2006). </a:t>
            </a:r>
            <a:r>
              <a:rPr lang="de-DE" i="1" dirty="0"/>
              <a:t>Warum wir kooperieren</a:t>
            </a:r>
            <a:r>
              <a:rPr lang="de-DE" dirty="0"/>
              <a:t>. Suhrkamp.</a:t>
            </a:r>
          </a:p>
          <a:p>
            <a:r>
              <a:rPr lang="de-DE" dirty="0"/>
              <a:t>Tietze, W., </a:t>
            </a:r>
            <a:r>
              <a:rPr lang="de-DE" dirty="0" err="1"/>
              <a:t>Rossbach</a:t>
            </a:r>
            <a:r>
              <a:rPr lang="de-DE" dirty="0"/>
              <a:t>, H.-G., &amp; Grenner, T. (1998, 2013). </a:t>
            </a:r>
            <a:r>
              <a:rPr lang="de-DE" i="1" dirty="0"/>
              <a:t>Kinderbetreuung in Deutschland</a:t>
            </a:r>
            <a:r>
              <a:rPr lang="de-DE" dirty="0"/>
              <a:t>. DJI-Verlag.</a:t>
            </a:r>
          </a:p>
          <a:p>
            <a:r>
              <a:rPr lang="de-DE" dirty="0"/>
              <a:t>Van Bergen, P., Salmon, K., </a:t>
            </a:r>
            <a:r>
              <a:rPr lang="de-DE" dirty="0" err="1"/>
              <a:t>Dadds</a:t>
            </a:r>
            <a:r>
              <a:rPr lang="de-DE" dirty="0"/>
              <a:t>, M., &amp; Allen, J. (2009). The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mother</a:t>
            </a:r>
            <a:r>
              <a:rPr lang="de-DE" dirty="0"/>
              <a:t>–</a:t>
            </a:r>
            <a:r>
              <a:rPr lang="de-DE" dirty="0" err="1"/>
              <a:t>child</a:t>
            </a:r>
            <a:r>
              <a:rPr lang="de-DE" dirty="0"/>
              <a:t> </a:t>
            </a:r>
            <a:r>
              <a:rPr lang="de-DE" dirty="0" err="1"/>
              <a:t>reminiscing</a:t>
            </a:r>
            <a:r>
              <a:rPr lang="de-DE" dirty="0"/>
              <a:t> on </a:t>
            </a:r>
            <a:r>
              <a:rPr lang="de-DE" dirty="0" err="1"/>
              <a:t>children's</a:t>
            </a:r>
            <a:r>
              <a:rPr lang="de-DE" dirty="0"/>
              <a:t> </a:t>
            </a:r>
            <a:r>
              <a:rPr lang="de-DE" dirty="0" err="1"/>
              <a:t>emotion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. </a:t>
            </a:r>
            <a:r>
              <a:rPr lang="de-DE" i="1" dirty="0" err="1"/>
              <a:t>Developmental</a:t>
            </a:r>
            <a:r>
              <a:rPr lang="de-DE" i="1" dirty="0"/>
              <a:t> </a:t>
            </a:r>
            <a:r>
              <a:rPr lang="de-DE" i="1" dirty="0" err="1"/>
              <a:t>Psychology</a:t>
            </a:r>
            <a:r>
              <a:rPr lang="de-DE" dirty="0"/>
              <a:t>, </a:t>
            </a:r>
            <a:r>
              <a:rPr lang="de-DE" i="1" dirty="0"/>
              <a:t>45</a:t>
            </a:r>
            <a:r>
              <a:rPr lang="de-DE" dirty="0"/>
              <a:t>(3), 718–730.</a:t>
            </a:r>
          </a:p>
          <a:p>
            <a:r>
              <a:rPr lang="de-DE" dirty="0"/>
              <a:t>Viernickel, S. (2013). Qualität von Interaktionen in Kindertageseinrichtungen. </a:t>
            </a:r>
            <a:r>
              <a:rPr lang="de-DE" i="1" dirty="0"/>
              <a:t>Frühe Bildung</a:t>
            </a:r>
            <a:r>
              <a:rPr lang="de-DE" dirty="0"/>
              <a:t>, </a:t>
            </a:r>
            <a:r>
              <a:rPr lang="de-DE" i="1" dirty="0"/>
              <a:t>2</a:t>
            </a:r>
            <a:r>
              <a:rPr lang="de-DE" dirty="0"/>
              <a:t>(4), 184–191.</a:t>
            </a:r>
          </a:p>
          <a:p>
            <a:r>
              <a:rPr lang="de-DE" dirty="0" err="1"/>
              <a:t>Wertfein</a:t>
            </a:r>
            <a:r>
              <a:rPr lang="de-DE" dirty="0"/>
              <a:t>, R., Wirts, A., &amp; Wildgruber, A. (2015). Interaktionsqualität in Kindertageseinrichtungen. </a:t>
            </a:r>
            <a:r>
              <a:rPr lang="de-DE" i="1" dirty="0"/>
              <a:t>Frühe Bildung</a:t>
            </a:r>
            <a:r>
              <a:rPr lang="de-DE" dirty="0"/>
              <a:t>, </a:t>
            </a:r>
            <a:r>
              <a:rPr lang="de-DE" i="1" dirty="0"/>
              <a:t>4</a:t>
            </a:r>
            <a:r>
              <a:rPr lang="de-DE" dirty="0"/>
              <a:t>(3), 130–137.</a:t>
            </a:r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CF838E-0F9A-5FE9-7F1F-01721093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DE" dirty="0"/>
              <a:t>Literaturliste</a:t>
            </a:r>
          </a:p>
        </p:txBody>
      </p:sp>
    </p:spTree>
    <p:extLst>
      <p:ext uri="{BB962C8B-B14F-4D97-AF65-F5344CB8AC3E}">
        <p14:creationId xmlns:p14="http://schemas.microsoft.com/office/powerpoint/2010/main" val="3844170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9D37A0-BBCA-D612-D40D-C835639DC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Ergänzende Literaturvorschläge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48E521-6C2E-FD68-7EDA-E3AB22184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416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de-DE" sz="2000" dirty="0"/>
              <a:t>Becker-Stoll, F. (2017). Fragt die Kinder!- Was macht eine gute Kindertagesstätte aus? Plädoyer für eine emotionale Wende in der frühen Bildung. In H. Bertram (Hrsg.), Zukunft mit Kindern, Zukunft für Kinder. Der UNICEF-Bericht zur Lage der Kinder in Deutschland im europäischen Kontext (S. 205-220). Verlag Barbara Budrich. </a:t>
            </a:r>
            <a:r>
              <a:rPr lang="de-DE" sz="2000" b="1" dirty="0"/>
              <a:t>(zu Folie 12)</a:t>
            </a:r>
          </a:p>
          <a:p>
            <a:r>
              <a:rPr lang="de-DE" sz="2000" dirty="0" err="1"/>
              <a:t>Crusati</a:t>
            </a:r>
            <a:r>
              <a:rPr lang="de-DE" sz="2000" dirty="0"/>
              <a:t> Müller, M. (2021). Internalisierendes und externalisierendes Verhalten von Kindern und ihre Teilhabe an Interaktionen. Zeitschrift für Entwicklungspsychologie und Pädagogische Psychologie, 53 (3-4), 105-115 </a:t>
            </a:r>
            <a:r>
              <a:rPr lang="de-DE" sz="2000" b="1" dirty="0"/>
              <a:t>(Zu Folie 14)</a:t>
            </a:r>
          </a:p>
          <a:p>
            <a:r>
              <a:rPr lang="de-DE" sz="2000" dirty="0"/>
              <a:t>Hart, B. &amp; </a:t>
            </a:r>
            <a:r>
              <a:rPr lang="de-DE" sz="2000" dirty="0" err="1"/>
              <a:t>Risley</a:t>
            </a:r>
            <a:r>
              <a:rPr lang="de-DE" sz="2000" dirty="0"/>
              <a:t>, T.R. (2003): „The Early </a:t>
            </a:r>
            <a:r>
              <a:rPr lang="de-DE" sz="2000" dirty="0" err="1"/>
              <a:t>Catastrophe</a:t>
            </a:r>
            <a:r>
              <a:rPr lang="de-DE" sz="2000" dirty="0"/>
              <a:t>: The 30 Million Word Gap </a:t>
            </a:r>
            <a:r>
              <a:rPr lang="de-DE" sz="2000" dirty="0" err="1"/>
              <a:t>by</a:t>
            </a:r>
            <a:r>
              <a:rPr lang="de-DE" sz="2000" dirty="0"/>
              <a:t> Age 3“ (2003,spring). American </a:t>
            </a:r>
            <a:r>
              <a:rPr lang="de-DE" sz="2000" dirty="0" err="1"/>
              <a:t>Educator</a:t>
            </a:r>
            <a:r>
              <a:rPr lang="de-DE" sz="2000" dirty="0"/>
              <a:t>, pp.4-9..http://www.aft.org//sites/default/files/periodicals/TheEarlyCatastrophe.pdf – </a:t>
            </a:r>
            <a:r>
              <a:rPr lang="de-DE" sz="2000" dirty="0" err="1"/>
              <a:t>Prepared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dirty="0" err="1"/>
              <a:t>Ashlin</a:t>
            </a:r>
            <a:r>
              <a:rPr lang="de-DE" sz="2000" dirty="0"/>
              <a:t> Orr, Kinder Institute Intern, 2011-12. </a:t>
            </a:r>
            <a:r>
              <a:rPr lang="de-DE" sz="2000" b="1" dirty="0"/>
              <a:t>(zu Folie 3)</a:t>
            </a:r>
          </a:p>
          <a:p>
            <a:r>
              <a:rPr lang="de-DE" sz="2000" dirty="0"/>
              <a:t>Hildebrandt, F., Scheidt, A., Hildebrandt, A., </a:t>
            </a:r>
            <a:r>
              <a:rPr lang="de-DE" sz="2000" dirty="0" err="1"/>
              <a:t>Hedervari</a:t>
            </a:r>
            <a:r>
              <a:rPr lang="de-DE" sz="2000" dirty="0"/>
              <a:t>- Heller, E. &amp; Dreier, A. (2016). </a:t>
            </a:r>
            <a:r>
              <a:rPr lang="de-DE" sz="2000" dirty="0" err="1"/>
              <a:t>Sustained</a:t>
            </a:r>
            <a:r>
              <a:rPr lang="de-DE" sz="2000" dirty="0"/>
              <a:t> </a:t>
            </a:r>
            <a:r>
              <a:rPr lang="de-DE" sz="2000" dirty="0" err="1"/>
              <a:t>shared</a:t>
            </a:r>
            <a:r>
              <a:rPr lang="de-DE" sz="2000" dirty="0"/>
              <a:t> </a:t>
            </a:r>
            <a:r>
              <a:rPr lang="de-DE" sz="2000" dirty="0" err="1"/>
              <a:t>thinking</a:t>
            </a:r>
            <a:r>
              <a:rPr lang="de-DE" sz="2000" dirty="0"/>
              <a:t> als Interaktionsformat und das Sprachverhalten von Kindern. Frühe Bildung, 5(2), 82-90.</a:t>
            </a:r>
            <a:r>
              <a:rPr lang="de-DE" sz="2000" b="1" dirty="0"/>
              <a:t> (zu Folie 15)</a:t>
            </a:r>
          </a:p>
          <a:p>
            <a:r>
              <a:rPr lang="de-DE" sz="2000" dirty="0"/>
              <a:t>Lange, A. &amp; </a:t>
            </a:r>
            <a:r>
              <a:rPr lang="de-DE" sz="2000" dirty="0" err="1"/>
              <a:t>Xyländer</a:t>
            </a:r>
            <a:r>
              <a:rPr lang="de-DE" sz="2000" dirty="0"/>
              <a:t>, M. (2011). Bildungswelt Familie: Disziplinäre Perspektiven theoretische Rahmungen und Desiderate der empirischen Forschung. In. A. Lange &amp; </a:t>
            </a:r>
            <a:r>
              <a:rPr lang="de-DE" sz="2000" dirty="0" err="1"/>
              <a:t>Xyländer</a:t>
            </a:r>
            <a:r>
              <a:rPr lang="de-DE" sz="2000" dirty="0"/>
              <a:t>, M. (Hrsg.). </a:t>
            </a:r>
            <a:r>
              <a:rPr lang="de-DE" sz="2000" i="1" dirty="0"/>
              <a:t>Bildungswelt Familie. Theoretische Rahmung, empirische Befunde und disziplinäre Perspektiven</a:t>
            </a:r>
            <a:r>
              <a:rPr lang="de-DE" sz="2000" dirty="0"/>
              <a:t>. Weinheim: Juventa, S. 23-94. </a:t>
            </a:r>
            <a:r>
              <a:rPr lang="de-DE" sz="2000" b="1" dirty="0"/>
              <a:t>(zu Folie 4)</a:t>
            </a:r>
          </a:p>
          <a:p>
            <a:r>
              <a:rPr lang="de-DE" sz="2000" dirty="0"/>
              <a:t>NICHD Early Child Care Research Network (2002). </a:t>
            </a:r>
            <a:r>
              <a:rPr lang="de-DE" sz="2000" dirty="0" err="1"/>
              <a:t>Parenting</a:t>
            </a:r>
            <a:r>
              <a:rPr lang="de-DE" sz="2000" dirty="0"/>
              <a:t> and </a:t>
            </a:r>
            <a:r>
              <a:rPr lang="de-DE" sz="2000" dirty="0" err="1"/>
              <a:t>family</a:t>
            </a:r>
            <a:r>
              <a:rPr lang="de-DE" sz="2000" dirty="0"/>
              <a:t> </a:t>
            </a:r>
            <a:r>
              <a:rPr lang="de-DE" sz="2000" dirty="0" err="1"/>
              <a:t>influences</a:t>
            </a:r>
            <a:r>
              <a:rPr lang="de-DE" sz="2000" dirty="0"/>
              <a:t> </a:t>
            </a:r>
            <a:r>
              <a:rPr lang="de-DE" sz="2000" dirty="0" err="1"/>
              <a:t>when</a:t>
            </a:r>
            <a:r>
              <a:rPr lang="de-DE" sz="2000" dirty="0"/>
              <a:t> </a:t>
            </a:r>
            <a:r>
              <a:rPr lang="de-DE" sz="2000" dirty="0" err="1"/>
              <a:t>children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in </a:t>
            </a:r>
            <a:r>
              <a:rPr lang="de-DE" sz="2000" dirty="0" err="1"/>
              <a:t>child</a:t>
            </a:r>
            <a:r>
              <a:rPr lang="de-DE" sz="2000" dirty="0"/>
              <a:t> care: </a:t>
            </a:r>
            <a:r>
              <a:rPr lang="de-DE" sz="2000" dirty="0" err="1"/>
              <a:t>results</a:t>
            </a:r>
            <a:r>
              <a:rPr lang="de-DE" sz="2000" dirty="0"/>
              <a:t> form </a:t>
            </a:r>
            <a:r>
              <a:rPr lang="de-DE" sz="2000" dirty="0" err="1"/>
              <a:t>the</a:t>
            </a:r>
            <a:r>
              <a:rPr lang="de-DE" sz="2000" dirty="0"/>
              <a:t> NICHD Study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eary</a:t>
            </a:r>
            <a:r>
              <a:rPr lang="de-DE" sz="2000" dirty="0"/>
              <a:t> </a:t>
            </a:r>
            <a:r>
              <a:rPr lang="de-DE" sz="2000" dirty="0" err="1"/>
              <a:t>child</a:t>
            </a:r>
            <a:r>
              <a:rPr lang="de-DE" sz="2000" dirty="0"/>
              <a:t> care. In J. G. Borkowski, S. </a:t>
            </a:r>
            <a:r>
              <a:rPr lang="de-DE" sz="2000" dirty="0" err="1"/>
              <a:t>Ramey</a:t>
            </a:r>
            <a:r>
              <a:rPr lang="de-DE" sz="2000" dirty="0"/>
              <a:t> &amp; M: Bristol Power (Hrsg.) </a:t>
            </a:r>
            <a:r>
              <a:rPr lang="de-DE" sz="2000" dirty="0" err="1"/>
              <a:t>Parenting</a:t>
            </a:r>
            <a:r>
              <a:rPr lang="de-DE" sz="2000" dirty="0"/>
              <a:t> and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Child`s</a:t>
            </a:r>
            <a:r>
              <a:rPr lang="de-DE" sz="2000" dirty="0"/>
              <a:t> Worlds: </a:t>
            </a:r>
            <a:r>
              <a:rPr lang="de-DE" sz="2000" dirty="0" err="1"/>
              <a:t>Influences</a:t>
            </a:r>
            <a:r>
              <a:rPr lang="de-DE" sz="2000" dirty="0"/>
              <a:t> on Academic, </a:t>
            </a:r>
            <a:r>
              <a:rPr lang="de-DE" sz="2000" dirty="0" err="1"/>
              <a:t>Intellectual</a:t>
            </a:r>
            <a:r>
              <a:rPr lang="de-DE" sz="2000" dirty="0"/>
              <a:t> and </a:t>
            </a:r>
            <a:r>
              <a:rPr lang="de-DE" sz="2000" dirty="0" err="1"/>
              <a:t>Social</a:t>
            </a:r>
            <a:r>
              <a:rPr lang="de-DE" sz="2000" dirty="0"/>
              <a:t>- emotional </a:t>
            </a:r>
            <a:r>
              <a:rPr lang="de-DE" sz="2000" dirty="0" err="1"/>
              <a:t>Developments</a:t>
            </a:r>
            <a:r>
              <a:rPr lang="de-DE" sz="2000" dirty="0"/>
              <a:t> ( S. 99-123). </a:t>
            </a:r>
            <a:r>
              <a:rPr lang="de-DE" sz="2000" dirty="0" err="1"/>
              <a:t>Mahwah</a:t>
            </a:r>
            <a:r>
              <a:rPr lang="de-DE" sz="2000" dirty="0"/>
              <a:t>, NJ: Erlbaum. </a:t>
            </a:r>
            <a:r>
              <a:rPr lang="de-DE" sz="2000" b="1" dirty="0"/>
              <a:t>(zu Folie 4)</a:t>
            </a:r>
          </a:p>
        </p:txBody>
      </p:sp>
    </p:spTree>
    <p:extLst>
      <p:ext uri="{BB962C8B-B14F-4D97-AF65-F5344CB8AC3E}">
        <p14:creationId xmlns:p14="http://schemas.microsoft.com/office/powerpoint/2010/main" val="37916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FBC10337-7316-CFEA-E09E-0F0D301DB55F}"/>
              </a:ext>
            </a:extLst>
          </p:cNvPr>
          <p:cNvCxnSpPr/>
          <p:nvPr/>
        </p:nvCxnSpPr>
        <p:spPr>
          <a:xfrm flipV="1">
            <a:off x="1416053" y="1713912"/>
            <a:ext cx="9144000" cy="11113"/>
          </a:xfrm>
          <a:prstGeom prst="line">
            <a:avLst/>
          </a:prstGeom>
          <a:ln>
            <a:solidFill>
              <a:srgbClr val="2F588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2515" name="Textfeld 1">
            <a:extLst>
              <a:ext uri="{FF2B5EF4-FFF2-40B4-BE49-F238E27FC236}">
                <a16:creationId xmlns:a16="http://schemas.microsoft.com/office/drawing/2014/main" id="{42BEF3C4-5BE7-83EB-09A8-9623D685C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336" y="511405"/>
            <a:ext cx="9144000" cy="116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</a:rPr>
              <a:t>Kommunikation mit Kindern in Familien</a:t>
            </a:r>
            <a:endParaRPr lang="de-DE" altLang="de-DE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Quantität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6F2A10FB-946A-719C-329A-E82492273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973" y="2045374"/>
            <a:ext cx="8823560" cy="3988178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de-DE" altLang="de-DE" sz="1800" dirty="0"/>
              <a:t>Die Menge des elterlichen Inputs sagt das </a:t>
            </a:r>
            <a:r>
              <a:rPr lang="de-DE" altLang="de-DE" sz="1800" dirty="0" err="1"/>
              <a:t>Vokabularwachstum</a:t>
            </a:r>
            <a:r>
              <a:rPr lang="de-DE" altLang="de-DE" sz="1800" dirty="0"/>
              <a:t> bei Kindern zw. 14 und 23 Monaten vorher </a:t>
            </a:r>
            <a:r>
              <a:rPr lang="de-DE" altLang="de-DE" sz="1200" dirty="0">
                <a:solidFill>
                  <a:srgbClr val="5185B6"/>
                </a:solidFill>
              </a:rPr>
              <a:t>(</a:t>
            </a:r>
            <a:r>
              <a:rPr lang="de-DE" altLang="de-DE" sz="1200" dirty="0" err="1">
                <a:solidFill>
                  <a:srgbClr val="5185B6"/>
                </a:solidFill>
              </a:rPr>
              <a:t>Huttenlocher</a:t>
            </a:r>
            <a:r>
              <a:rPr lang="de-DE" altLang="de-DE" sz="1200" dirty="0">
                <a:solidFill>
                  <a:srgbClr val="5185B6"/>
                </a:solidFill>
              </a:rPr>
              <a:t> et al.1991)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de-DE" altLang="de-DE" sz="600" dirty="0">
              <a:solidFill>
                <a:srgbClr val="5185B6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de-DE" altLang="de-DE" sz="1800" dirty="0"/>
              <a:t>Variation elterlichen Inputs in Familien abhängig vom SES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de-DE" altLang="de-DE" sz="1800" dirty="0"/>
              <a:t>	-&gt; hohes SES: 215.000 Wörter / 100 h-Woche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de-DE" altLang="de-DE" sz="1800" dirty="0"/>
              <a:t>   	-&gt; niedriges SES: 62.000 Wörter / 100 h-Woche 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de-DE" altLang="de-DE" sz="1800" dirty="0"/>
              <a:t>   	-&gt; hochgerechnet: mit 4 Jahren </a:t>
            </a:r>
            <a:r>
              <a:rPr lang="de-DE" altLang="de-DE" sz="1800" b="1" dirty="0">
                <a:solidFill>
                  <a:srgbClr val="FF0000"/>
                </a:solidFill>
              </a:rPr>
              <a:t>Differenz von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de-DE" altLang="de-DE" sz="1800" b="1" dirty="0">
                <a:solidFill>
                  <a:srgbClr val="FF0000"/>
                </a:solidFill>
              </a:rPr>
              <a:t>         	32 Mio. Wörtern </a:t>
            </a:r>
            <a:r>
              <a:rPr lang="de-DE" altLang="de-DE" sz="1800" dirty="0">
                <a:solidFill>
                  <a:srgbClr val="000000"/>
                </a:solidFill>
              </a:rPr>
              <a:t>zwischen Kindern mit hohem SES und Kindern mit niedrigem SES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de-DE" altLang="de-DE" sz="1800" dirty="0">
                <a:solidFill>
                  <a:srgbClr val="000000"/>
                </a:solidFill>
              </a:rPr>
              <a:t>	</a:t>
            </a:r>
            <a:r>
              <a:rPr lang="de-DE" altLang="de-DE" sz="1200" dirty="0">
                <a:solidFill>
                  <a:srgbClr val="5185B6"/>
                </a:solidFill>
              </a:rPr>
              <a:t>(Hart &amp; </a:t>
            </a:r>
            <a:r>
              <a:rPr lang="de-DE" altLang="de-DE" sz="1200" dirty="0" err="1">
                <a:solidFill>
                  <a:srgbClr val="5185B6"/>
                </a:solidFill>
              </a:rPr>
              <a:t>Risley</a:t>
            </a:r>
            <a:r>
              <a:rPr lang="de-DE" altLang="de-DE" sz="1200" dirty="0">
                <a:solidFill>
                  <a:srgbClr val="5185B6"/>
                </a:solidFill>
              </a:rPr>
              <a:t> 1995)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D15A14BF-C19D-A6A9-CE7F-81578D71013E}"/>
              </a:ext>
            </a:extLst>
          </p:cNvPr>
          <p:cNvCxnSpPr/>
          <p:nvPr/>
        </p:nvCxnSpPr>
        <p:spPr>
          <a:xfrm flipV="1">
            <a:off x="1416053" y="1513573"/>
            <a:ext cx="9144000" cy="11113"/>
          </a:xfrm>
          <a:prstGeom prst="line">
            <a:avLst/>
          </a:prstGeom>
          <a:ln>
            <a:solidFill>
              <a:srgbClr val="2F588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E163D47F-58D1-E37F-F02B-695DE5635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577" y="1880393"/>
            <a:ext cx="8127565" cy="3517097"/>
          </a:xfr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de-DE" altLang="de-DE" sz="1650" dirty="0"/>
              <a:t>Eltern, die abwechslungsreiches und anspruchsvolles Vokabular (</a:t>
            </a:r>
            <a:r>
              <a:rPr lang="de-DE" altLang="de-DE" sz="1650" i="1" dirty="0"/>
              <a:t>rare </a:t>
            </a:r>
            <a:r>
              <a:rPr lang="de-DE" altLang="de-DE" sz="1650" i="1" dirty="0" err="1"/>
              <a:t>word</a:t>
            </a:r>
            <a:r>
              <a:rPr lang="de-DE" altLang="de-DE" sz="1650" i="1" dirty="0"/>
              <a:t> </a:t>
            </a:r>
            <a:r>
              <a:rPr lang="de-DE" altLang="de-DE" sz="1650" i="1" dirty="0" err="1"/>
              <a:t>types</a:t>
            </a:r>
            <a:r>
              <a:rPr lang="de-DE" altLang="de-DE" sz="1650" i="1" dirty="0"/>
              <a:t> </a:t>
            </a:r>
            <a:r>
              <a:rPr lang="de-DE" altLang="de-DE" sz="1650" dirty="0"/>
              <a:t>etc.) verwenden gegenüber ihren 2,5-jährigen Kindern (30 M.), deren Kinder haben 1 Jahr später (42 M.) ein größeres Vokabular.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de-DE" altLang="de-DE" sz="750" dirty="0"/>
          </a:p>
          <a:p>
            <a:pPr>
              <a:lnSpc>
                <a:spcPct val="120000"/>
              </a:lnSpc>
              <a:defRPr/>
            </a:pPr>
            <a:r>
              <a:rPr lang="de-DE" altLang="de-DE" sz="1650" dirty="0">
                <a:solidFill>
                  <a:srgbClr val="000000"/>
                </a:solidFill>
              </a:rPr>
              <a:t>Eltern, die mehr </a:t>
            </a:r>
            <a:r>
              <a:rPr lang="de-DE" altLang="de-DE" sz="1650" dirty="0" err="1">
                <a:solidFill>
                  <a:srgbClr val="000000"/>
                </a:solidFill>
              </a:rPr>
              <a:t>dekontextualisierte</a:t>
            </a:r>
            <a:r>
              <a:rPr lang="de-DE" altLang="de-DE" sz="1650" dirty="0">
                <a:solidFill>
                  <a:srgbClr val="000000"/>
                </a:solidFill>
              </a:rPr>
              <a:t> Sprache (</a:t>
            </a:r>
            <a:r>
              <a:rPr lang="de-DE" altLang="de-DE" sz="1650" i="1" dirty="0" err="1">
                <a:solidFill>
                  <a:srgbClr val="000000"/>
                </a:solidFill>
              </a:rPr>
              <a:t>explanations</a:t>
            </a:r>
            <a:r>
              <a:rPr lang="de-DE" altLang="de-DE" sz="1650" dirty="0">
                <a:solidFill>
                  <a:srgbClr val="000000"/>
                </a:solidFill>
              </a:rPr>
              <a:t>,</a:t>
            </a:r>
            <a:r>
              <a:rPr lang="de-DE" altLang="de-DE" sz="1650" i="1" dirty="0">
                <a:solidFill>
                  <a:srgbClr val="000000"/>
                </a:solidFill>
              </a:rPr>
              <a:t> narrative</a:t>
            </a:r>
            <a:r>
              <a:rPr lang="de-DE" altLang="de-DE" sz="1650" dirty="0">
                <a:solidFill>
                  <a:srgbClr val="000000"/>
                </a:solidFill>
              </a:rPr>
              <a:t>,</a:t>
            </a:r>
            <a:r>
              <a:rPr lang="de-DE" altLang="de-DE" sz="1650" i="1" dirty="0">
                <a:solidFill>
                  <a:srgbClr val="000000"/>
                </a:solidFill>
              </a:rPr>
              <a:t> </a:t>
            </a:r>
            <a:r>
              <a:rPr lang="de-DE" altLang="de-DE" sz="1650" i="1" dirty="0" err="1">
                <a:solidFill>
                  <a:srgbClr val="000000"/>
                </a:solidFill>
              </a:rPr>
              <a:t>pretend</a:t>
            </a:r>
            <a:r>
              <a:rPr lang="de-DE" altLang="de-DE" sz="1650" dirty="0">
                <a:solidFill>
                  <a:srgbClr val="000000"/>
                </a:solidFill>
              </a:rPr>
              <a:t>) verwenden gegenüber ihren 3,5-jährigen Kindern (42 M.), deren Kinder haben 1 Jahr später (54 M.) </a:t>
            </a:r>
            <a:br>
              <a:rPr lang="de-DE" altLang="de-DE" sz="1650" dirty="0">
                <a:solidFill>
                  <a:srgbClr val="000000"/>
                </a:solidFill>
              </a:rPr>
            </a:br>
            <a:r>
              <a:rPr lang="de-DE" altLang="de-DE" sz="1650" dirty="0">
                <a:solidFill>
                  <a:srgbClr val="000000"/>
                </a:solidFill>
              </a:rPr>
              <a:t>ein größeres Vokabular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de-DE" altLang="de-DE" sz="1500" dirty="0">
              <a:solidFill>
                <a:srgbClr val="000000"/>
              </a:solidFill>
              <a:latin typeface="Constantia" panose="02030602050306030303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de-DE" altLang="de-DE" sz="165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4616FE8-32B2-2C7B-3178-EE0B3837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336" y="231872"/>
            <a:ext cx="9144000" cy="116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de-DE" altLang="de-DE" sz="3200" dirty="0">
                <a:solidFill>
                  <a:srgbClr val="000000"/>
                </a:solidFill>
              </a:rPr>
              <a:t>Kommunikation mit Kindern in Familien</a:t>
            </a:r>
            <a:endParaRPr lang="de-DE" altLang="de-DE" dirty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Qualität 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(Rowe,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Textfeld 18">
            <a:extLst>
              <a:ext uri="{FF2B5EF4-FFF2-40B4-BE49-F238E27FC236}">
                <a16:creationId xmlns:a16="http://schemas.microsoft.com/office/drawing/2014/main" id="{347300E0-5475-70C8-B1D4-649EAA365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353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Pädagogische Interaktion in Kitas ist ein 	zentrale Qualitätsdimension 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(</a:t>
            </a:r>
            <a:r>
              <a:rPr lang="en-GB" altLang="de-DE" sz="1200" dirty="0">
                <a:solidFill>
                  <a:srgbClr val="5185B6"/>
                </a:solidFill>
                <a:latin typeface="+mn-lt"/>
                <a:ea typeface="+mn-ea"/>
              </a:rPr>
              <a:t>Melhuish et al., 2015; R. Pianta et al., 2005)</a:t>
            </a:r>
            <a:endParaRPr lang="de-DE" altLang="de-DE" sz="1200" dirty="0">
              <a:solidFill>
                <a:srgbClr val="5185B6"/>
              </a:solidFill>
              <a:latin typeface="+mn-lt"/>
              <a:ea typeface="+mn-ea"/>
            </a:endParaRP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834563" name="Textplatzhalter 2">
            <a:extLst>
              <a:ext uri="{FF2B5EF4-FFF2-40B4-BE49-F238E27FC236}">
                <a16:creationId xmlns:a16="http://schemas.microsoft.com/office/drawing/2014/main" id="{0E3C1A87-1CED-D4D9-A3B1-D941635EB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38797"/>
            <a:ext cx="6012581" cy="45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de-DE" altLang="de-DE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de-DE" altLang="de-DE" sz="2200" dirty="0">
                <a:solidFill>
                  <a:srgbClr val="000000"/>
                </a:solidFill>
                <a:cs typeface="Arial" panose="020B0604020202020204" pitchFamily="34" charset="0"/>
              </a:rPr>
              <a:t>    Je </a:t>
            </a:r>
            <a:r>
              <a:rPr lang="de-DE" altLang="de-DE" sz="2200" b="1" dirty="0">
                <a:solidFill>
                  <a:srgbClr val="000000"/>
                </a:solidFill>
                <a:cs typeface="Arial" panose="020B0604020202020204" pitchFamily="34" charset="0"/>
              </a:rPr>
              <a:t>häufiger</a:t>
            </a:r>
            <a:r>
              <a:rPr lang="de-DE" altLang="de-DE" sz="2200" dirty="0">
                <a:solidFill>
                  <a:srgbClr val="000000"/>
                </a:solidFill>
                <a:cs typeface="Arial" panose="020B0604020202020204" pitchFamily="34" charset="0"/>
              </a:rPr>
              <a:t> Kinder und PädagogInnen Kitas interagieren, desto besser sind die kognitiven, sozialen und emotionalen Entwicklungsfortschritte. </a:t>
            </a:r>
          </a:p>
          <a:p>
            <a:endParaRPr lang="de-DE" altLang="de-DE" sz="16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endParaRPr lang="de-DE" altLang="de-DE" sz="1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200" dirty="0">
                <a:solidFill>
                  <a:srgbClr val="333399"/>
                </a:solidFill>
                <a:cs typeface="Arial" panose="020B0604020202020204" pitchFamily="34" charset="0"/>
              </a:rPr>
              <a:t>       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(Anders, 2013; Ahnert &amp; Lamb, 2011;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Mashburn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 et al., 2008;</a:t>
            </a:r>
            <a:b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</a:b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Sylva et al., 2010;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Belsky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 et al., 2007;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Burchinail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, Kainz&amp; Cai, 2011; Sylva,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Melhuish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,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Sammons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,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Siraj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-Blatchford &amp;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Taggart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, 2004;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Hamre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 &amp; </a:t>
            </a:r>
            <a:r>
              <a:rPr lang="de-DE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Pianta</a:t>
            </a:r>
            <a:r>
              <a:rPr lang="de-DE" altLang="de-DE" sz="1200" dirty="0">
                <a:solidFill>
                  <a:srgbClr val="5185B6"/>
                </a:solidFill>
                <a:latin typeface="+mn-lt"/>
                <a:ea typeface="+mn-ea"/>
              </a:rPr>
              <a:t>, 2001, </a:t>
            </a:r>
            <a:r>
              <a:rPr lang="en-GB" altLang="de-DE" sz="1200" dirty="0">
                <a:solidFill>
                  <a:srgbClr val="5185B6"/>
                </a:solidFill>
                <a:latin typeface="+mn-lt"/>
                <a:ea typeface="+mn-ea"/>
              </a:rPr>
              <a:t>Burchinal et al., 2009; Hamre &amp; Pianta, 2001; Melhuish et al., 2015; Siraj-Blatchford, Sylva, </a:t>
            </a:r>
            <a:r>
              <a:rPr lang="en-GB" altLang="de-DE" sz="1200" dirty="0" err="1">
                <a:solidFill>
                  <a:srgbClr val="5185B6"/>
                </a:solidFill>
                <a:latin typeface="+mn-lt"/>
                <a:ea typeface="+mn-ea"/>
              </a:rPr>
              <a:t>Muttock</a:t>
            </a:r>
            <a:r>
              <a:rPr lang="en-GB" altLang="de-DE" sz="1200" dirty="0">
                <a:solidFill>
                  <a:srgbClr val="5185B6"/>
                </a:solidFill>
                <a:latin typeface="+mn-lt"/>
                <a:ea typeface="+mn-ea"/>
              </a:rPr>
              <a:t>, Gilden, &amp; Bell, 2002).</a:t>
            </a:r>
            <a:endParaRPr lang="de-DE" altLang="de-DE" sz="1200" dirty="0">
              <a:solidFill>
                <a:srgbClr val="5185B6"/>
              </a:solidFill>
              <a:latin typeface="+mn-lt"/>
              <a:ea typeface="+mn-ea"/>
            </a:endParaRPr>
          </a:p>
          <a:p>
            <a:endParaRPr lang="de-DE" altLang="de-DE" sz="10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14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34564" name="Bild 1" descr="DSC00266.JPG">
            <a:extLst>
              <a:ext uri="{FF2B5EF4-FFF2-40B4-BE49-F238E27FC236}">
                <a16:creationId xmlns:a16="http://schemas.microsoft.com/office/drawing/2014/main" id="{4143CEB1-68CC-D367-7027-18E043C0E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108" y="2184534"/>
            <a:ext cx="2825750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Textfeld 18">
            <a:extLst>
              <a:ext uri="{FF2B5EF4-FFF2-40B4-BE49-F238E27FC236}">
                <a16:creationId xmlns:a16="http://schemas.microsoft.com/office/drawing/2014/main" id="{57989676-D177-051D-F4CF-670E93D8E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353"/>
            <a:ext cx="9144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srgbClr val="000000"/>
                </a:solidFill>
              </a:rPr>
              <a:t>Pädagogische Interaktion</a:t>
            </a:r>
            <a:br>
              <a:rPr lang="de-DE" altLang="de-DE" sz="1800" dirty="0">
                <a:solidFill>
                  <a:srgbClr val="000000"/>
                </a:solidFill>
              </a:rPr>
            </a:br>
            <a:r>
              <a:rPr lang="de-DE" altLang="de-DE" sz="1800" dirty="0">
                <a:solidFill>
                  <a:srgbClr val="000000"/>
                </a:solidFill>
              </a:rPr>
              <a:t>PädagogInnen-Kind-Interaktion in Kitas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3321ACB5-1303-79AD-F8EE-66240813A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46059"/>
            <a:ext cx="9747183" cy="506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30000"/>
              </a:lnSpc>
              <a:buFontTx/>
              <a:buNone/>
            </a:pPr>
            <a:r>
              <a:rPr lang="de-DE" altLang="de-DE" sz="2200" b="1" dirty="0">
                <a:solidFill>
                  <a:srgbClr val="000000"/>
                </a:solidFill>
                <a:cs typeface="Arial" panose="020B0604020202020204" pitchFamily="34" charset="0"/>
              </a:rPr>
              <a:t>Partizipative</a:t>
            </a:r>
            <a:r>
              <a:rPr lang="de-DE" altLang="de-DE" sz="2200" dirty="0">
                <a:solidFill>
                  <a:srgbClr val="000000"/>
                </a:solidFill>
                <a:cs typeface="Arial" panose="020B0604020202020204" pitchFamily="34" charset="0"/>
              </a:rPr>
              <a:t> Interaktionsformate haben besonders positiven     Einfluss auf die kognitive Entwicklung der Kinder.</a:t>
            </a:r>
          </a:p>
          <a:p>
            <a:pPr>
              <a:buFontTx/>
              <a:buNone/>
            </a:pPr>
            <a:endParaRPr lang="de-DE" altLang="de-DE" sz="11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Anregung zum Weiterdenken, 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u.a. durch offene Fragen mit Aufforderungscharakter 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Hamre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et al. 2013; König, 2009;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Siraj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-Blatchford, 2002; Sylva et al., 2004)</a:t>
            </a:r>
          </a:p>
          <a:p>
            <a:pPr>
              <a:buFontTx/>
              <a:buNone/>
            </a:pPr>
            <a:endParaRPr lang="de-DE" altLang="de-DE" sz="8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Geteilte Aufmerksamkeit 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(Carpenter et al., 1998) </a:t>
            </a:r>
          </a:p>
          <a:p>
            <a:pPr>
              <a:buFontTx/>
              <a:buNone/>
            </a:pPr>
            <a:endParaRPr lang="de-DE" altLang="de-DE" sz="8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Das Kind führen lassen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(Dickinson &amp; Tabors, 2001;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Girolametto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et al., 2003)</a:t>
            </a:r>
          </a:p>
          <a:p>
            <a:pPr>
              <a:buFontTx/>
              <a:buNone/>
            </a:pPr>
            <a:endParaRPr lang="de-DE" altLang="de-DE" sz="8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Gemeinsames Denken, offene Fragen und Modellierung 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Sammons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et al., 2004)</a:t>
            </a:r>
          </a:p>
          <a:p>
            <a:pPr>
              <a:buFontTx/>
              <a:buNone/>
            </a:pPr>
            <a:endParaRPr lang="de-DE" altLang="de-DE" sz="8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Elaboriertes Reden über Erinnerungen und die Zukunft </a:t>
            </a:r>
            <a:b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(Coppola,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Ponzetti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&amp; Vaughn, 2014)</a:t>
            </a:r>
          </a:p>
          <a:p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endParaRPr lang="de-DE" altLang="de-DE" sz="10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14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de-DE" altLang="de-DE" sz="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de-DE" altLang="de-DE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Textfeld 18">
            <a:extLst>
              <a:ext uri="{FF2B5EF4-FFF2-40B4-BE49-F238E27FC236}">
                <a16:creationId xmlns:a16="http://schemas.microsoft.com/office/drawing/2014/main" id="{646CF601-2626-2F87-D9FA-7DFE0DE6C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353"/>
            <a:ext cx="9144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srgbClr val="000000"/>
                </a:solidFill>
              </a:rPr>
              <a:t>Pädagogische Interaktion</a:t>
            </a:r>
            <a:br>
              <a:rPr lang="de-DE" altLang="de-DE" sz="1800" dirty="0">
                <a:solidFill>
                  <a:srgbClr val="000000"/>
                </a:solidFill>
              </a:rPr>
            </a:br>
            <a:r>
              <a:rPr lang="de-DE" altLang="de-DE" sz="1800" dirty="0">
                <a:solidFill>
                  <a:srgbClr val="000000"/>
                </a:solidFill>
              </a:rPr>
              <a:t>PädagogInnen-Kind-Interaktion in Kitas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9FD22B13-C496-FE33-1FEE-490084EDF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8760"/>
            <a:ext cx="10189945" cy="506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de-DE" altLang="de-DE" sz="2200" dirty="0">
                <a:solidFill>
                  <a:srgbClr val="000000"/>
                </a:solidFill>
                <a:cs typeface="Arial" panose="020B0604020202020204" pitchFamily="34" charset="0"/>
              </a:rPr>
              <a:t>Elaborierte, partizipative Gespräche haben multiple positive Outcomes:</a:t>
            </a:r>
          </a:p>
          <a:p>
            <a:pPr>
              <a:lnSpc>
                <a:spcPct val="110000"/>
              </a:lnSpc>
              <a:buFontTx/>
              <a:buNone/>
            </a:pPr>
            <a:endParaRPr lang="de-DE" altLang="de-DE" sz="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Fähigkeit, mental zu organisieren und Erfahrungen auszudrücken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Erfahrung der Bedeutsamkeit des eigenen Lebens 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Erhöhtes soziales Verständnis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Besseres Verständnis von Emotionszuständen und -ausdrücken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Theory </a:t>
            </a:r>
            <a:r>
              <a:rPr lang="de-DE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of</a:t>
            </a: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de-DE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Mind</a:t>
            </a: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-Entwicklung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Stärkung der Mutter-Kind-Beziehung (Bindung)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Entwicklung des Selbstkonzeptes</a:t>
            </a:r>
          </a:p>
          <a:p>
            <a:pPr>
              <a:lnSpc>
                <a:spcPct val="110000"/>
              </a:lnSpc>
            </a:pPr>
            <a:r>
              <a:rPr lang="de-DE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Sprachentwicklung</a:t>
            </a:r>
          </a:p>
          <a:p>
            <a:endParaRPr lang="de-DE" altLang="de-DE" sz="10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(Coppola,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Ponzetti&amp;Vaughn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2014; Goodvin&amp;Romdall,2013;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Goodvin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&amp;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Rolfso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, 2014;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Larkina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&amp; Bauer, 2012; </a:t>
            </a:r>
            <a:b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Hayne,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Gross,Mcnamee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Fitzgibbon&amp;Tustin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2011;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Kulkofsky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2011; Van Bergen, Salmon,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Dadds&amp;Allen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2009; </a:t>
            </a:r>
            <a:b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</a:b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Reese, 2009;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Fivush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, </a:t>
            </a:r>
            <a:r>
              <a:rPr lang="de-DE" altLang="de-DE" sz="1400" dirty="0" err="1">
                <a:solidFill>
                  <a:srgbClr val="376FA0"/>
                </a:solidFill>
                <a:cs typeface="Arial" panose="020B0604020202020204" pitchFamily="34" charset="0"/>
              </a:rPr>
              <a:t>Haden&amp;Ree</a:t>
            </a:r>
            <a:r>
              <a:rPr lang="de-DE" alt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 2006; Hudson 2006,2004,2002)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D00D0CAE-0924-E733-1F9F-1FA8185E116C}"/>
              </a:ext>
            </a:extLst>
          </p:cNvPr>
          <p:cNvCxnSpPr/>
          <p:nvPr/>
        </p:nvCxnSpPr>
        <p:spPr>
          <a:xfrm flipV="1">
            <a:off x="1524000" y="1782404"/>
            <a:ext cx="9144000" cy="11113"/>
          </a:xfrm>
          <a:prstGeom prst="line">
            <a:avLst/>
          </a:prstGeom>
          <a:ln>
            <a:solidFill>
              <a:srgbClr val="2F588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9060" name="Textfeld 1">
            <a:extLst>
              <a:ext uri="{FF2B5EF4-FFF2-40B4-BE49-F238E27FC236}">
                <a16:creationId xmlns:a16="http://schemas.microsoft.com/office/drawing/2014/main" id="{42DBDD6A-F670-7227-E982-089F99BBF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5824" y="610952"/>
            <a:ext cx="7977451" cy="11626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de-DE" altLang="de-DE" dirty="0">
                <a:solidFill>
                  <a:srgbClr val="000000"/>
                </a:solidFill>
              </a:rPr>
              <a:t>Befunde zur Erwachsenen-Kind-Interaktion</a:t>
            </a:r>
            <a:endParaRPr lang="de-DE" altLang="de-DE" sz="2800" kern="0" dirty="0">
              <a:solidFill>
                <a:srgbClr val="000000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de-DE" altLang="de-DE" sz="2400" dirty="0">
                <a:solidFill>
                  <a:srgbClr val="000000"/>
                </a:solidFill>
              </a:rPr>
              <a:t>Qualität</a:t>
            </a:r>
            <a:endParaRPr lang="de-DE" altLang="de-DE" sz="1800" dirty="0">
              <a:solidFill>
                <a:srgbClr val="000000"/>
              </a:solidFill>
            </a:endParaRP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138F6D5-47BD-AC23-7426-09A51D8EF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5823" y="2151651"/>
            <a:ext cx="9410981" cy="42943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endParaRPr lang="de-DE" altLang="de-DE" sz="1200" b="1" dirty="0">
              <a:solidFill>
                <a:srgbClr val="5185B6"/>
              </a:solidFill>
            </a:endParaRPr>
          </a:p>
          <a:p>
            <a:pPr>
              <a:lnSpc>
                <a:spcPct val="120000"/>
              </a:lnSpc>
            </a:pPr>
            <a:r>
              <a:rPr lang="en-GB" altLang="de-DE" sz="2400" dirty="0"/>
              <a:t>Art der </a:t>
            </a:r>
            <a:r>
              <a:rPr lang="en-GB" altLang="de-DE" sz="2400" dirty="0" err="1"/>
              <a:t>Sprechens</a:t>
            </a:r>
            <a:r>
              <a:rPr lang="en-GB" altLang="de-DE" sz="2400" dirty="0"/>
              <a:t> (</a:t>
            </a:r>
            <a:r>
              <a:rPr lang="en-GB" altLang="de-DE" sz="2400" dirty="0">
                <a:solidFill>
                  <a:srgbClr val="000000"/>
                </a:solidFill>
              </a:rPr>
              <a:t>conversational style) </a:t>
            </a:r>
            <a:r>
              <a:rPr lang="en-GB" altLang="de-DE" sz="2400" dirty="0"/>
              <a:t>von </a:t>
            </a:r>
            <a:r>
              <a:rPr lang="en-GB" altLang="de-DE" sz="2400" dirty="0" err="1"/>
              <a:t>Eltern</a:t>
            </a:r>
            <a:r>
              <a:rPr lang="en-GB" altLang="de-DE" sz="2400" dirty="0"/>
              <a:t> und </a:t>
            </a:r>
            <a:r>
              <a:rPr lang="en-GB" altLang="de-DE" sz="2400" dirty="0" err="1"/>
              <a:t>anderen</a:t>
            </a:r>
            <a:r>
              <a:rPr lang="en-GB" altLang="de-DE" sz="2400" dirty="0"/>
              <a:t> </a:t>
            </a:r>
            <a:r>
              <a:rPr lang="en-GB" altLang="de-DE" sz="2400" dirty="0" err="1"/>
              <a:t>Erwachsenen</a:t>
            </a:r>
            <a:r>
              <a:rPr lang="en-GB" altLang="de-DE" sz="2400" dirty="0"/>
              <a:t> hat </a:t>
            </a:r>
            <a:r>
              <a:rPr lang="en-GB" altLang="de-DE" sz="2400" dirty="0" err="1"/>
              <a:t>Einfluss</a:t>
            </a:r>
            <a:r>
              <a:rPr lang="en-GB" altLang="de-DE" sz="2400" dirty="0"/>
              <a:t> auf das </a:t>
            </a:r>
            <a:r>
              <a:rPr lang="en-GB" altLang="de-DE" sz="2400" dirty="0" err="1"/>
              <a:t>Gedächtnis</a:t>
            </a:r>
            <a:r>
              <a:rPr lang="en-GB" altLang="de-DE" sz="2400" dirty="0"/>
              <a:t> und </a:t>
            </a:r>
            <a:r>
              <a:rPr lang="en-GB" altLang="de-DE" sz="2400" dirty="0" err="1"/>
              <a:t>Erzählfähigkeiten</a:t>
            </a:r>
            <a:r>
              <a:rPr lang="en-GB" altLang="de-DE" sz="2400" dirty="0"/>
              <a:t> von Kindern </a:t>
            </a:r>
            <a:r>
              <a:rPr lang="en-GB" altLang="de-DE" sz="1400" dirty="0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</a:t>
            </a:r>
            <a:r>
              <a:rPr lang="en-GB" altLang="de-DE" sz="1400" dirty="0" err="1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Fivush</a:t>
            </a:r>
            <a:r>
              <a:rPr lang="en-GB" altLang="de-DE" sz="1400" dirty="0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, Habermas, Waters, &amp; Zaman, 2011; Reese, Haden, &amp; </a:t>
            </a:r>
            <a:r>
              <a:rPr lang="en-GB" altLang="de-DE" sz="1400" dirty="0" err="1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Fivush</a:t>
            </a:r>
            <a:r>
              <a:rPr lang="en-GB" altLang="de-DE" sz="1400" dirty="0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, 1993; Cain, 2004; Hedrick, Haden, &amp; Ornstein, 2009)</a:t>
            </a:r>
          </a:p>
          <a:p>
            <a:pPr>
              <a:lnSpc>
                <a:spcPct val="120000"/>
              </a:lnSpc>
            </a:pPr>
            <a:r>
              <a:rPr lang="en-GB" altLang="de-DE" sz="2400" dirty="0"/>
              <a:t>Art des </a:t>
            </a:r>
            <a:r>
              <a:rPr lang="en-GB" altLang="de-DE" sz="2400" dirty="0" err="1"/>
              <a:t>Sprechens</a:t>
            </a:r>
            <a:r>
              <a:rPr lang="en-GB" altLang="de-DE" sz="2400" dirty="0"/>
              <a:t> (conversational style) von </a:t>
            </a:r>
            <a:r>
              <a:rPr lang="en-GB" altLang="de-DE" sz="2400" dirty="0" err="1"/>
              <a:t>Erwachsenen</a:t>
            </a:r>
            <a:r>
              <a:rPr lang="en-GB" altLang="de-DE" sz="2400" dirty="0"/>
              <a:t> </a:t>
            </a:r>
            <a:r>
              <a:rPr lang="en-GB" altLang="de-DE" sz="2400" dirty="0" err="1"/>
              <a:t>kann</a:t>
            </a:r>
            <a:r>
              <a:rPr lang="en-GB" altLang="de-DE" sz="2400" dirty="0"/>
              <a:t> </a:t>
            </a:r>
            <a:r>
              <a:rPr lang="en-GB" altLang="de-DE" sz="2400" dirty="0" err="1"/>
              <a:t>durch</a:t>
            </a:r>
            <a:r>
              <a:rPr lang="en-GB" altLang="de-DE" sz="2400" dirty="0"/>
              <a:t> Training </a:t>
            </a:r>
            <a:r>
              <a:rPr lang="en-GB" altLang="de-DE" sz="2400" dirty="0" err="1"/>
              <a:t>verändert</a:t>
            </a:r>
            <a:r>
              <a:rPr lang="en-GB" altLang="de-DE" sz="2400" dirty="0"/>
              <a:t> warden, was </a:t>
            </a:r>
            <a:r>
              <a:rPr lang="en-GB" altLang="de-DE" sz="2400" dirty="0" err="1"/>
              <a:t>dann</a:t>
            </a:r>
            <a:r>
              <a:rPr lang="en-GB" altLang="de-DE" sz="2400" dirty="0"/>
              <a:t> positive </a:t>
            </a:r>
            <a:r>
              <a:rPr lang="en-GB" altLang="de-DE" sz="2400" dirty="0" err="1"/>
              <a:t>Effekte</a:t>
            </a:r>
            <a:r>
              <a:rPr lang="en-GB" altLang="de-DE" sz="2400" dirty="0"/>
              <a:t> auf die </a:t>
            </a:r>
            <a:r>
              <a:rPr lang="en-GB" altLang="de-DE" sz="2400" dirty="0" err="1"/>
              <a:t>Erzählfähigkeiten</a:t>
            </a:r>
            <a:r>
              <a:rPr lang="en-GB" altLang="de-DE" sz="2400" dirty="0"/>
              <a:t> von Kindern hat. </a:t>
            </a:r>
            <a:r>
              <a:rPr lang="en-GB" altLang="de-DE" sz="1400" dirty="0">
                <a:solidFill>
                  <a:srgbClr val="376FA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(Boland, Haden, &amp; Ornstein, 2011; Reese &amp; Newcombe, 2007)</a:t>
            </a:r>
            <a:endParaRPr lang="de-DE" altLang="de-DE" sz="1400" dirty="0">
              <a:solidFill>
                <a:srgbClr val="376FA0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Textfeld 18">
            <a:extLst>
              <a:ext uri="{FF2B5EF4-FFF2-40B4-BE49-F238E27FC236}">
                <a16:creationId xmlns:a16="http://schemas.microsoft.com/office/drawing/2014/main" id="{8ED927E2-0E90-DED3-0C7C-B546FED5D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747" y="395572"/>
            <a:ext cx="958355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srgbClr val="000000"/>
                </a:solidFill>
              </a:rPr>
              <a:t>Befunde zur PädagogInnen-Kind-Interaktion in Kitas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1400" dirty="0">
              <a:solidFill>
                <a:srgbClr val="376FA0"/>
              </a:solidFill>
            </a:endParaRP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AB5DF212-5C1C-8855-16D0-7976E40D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747" y="1375225"/>
            <a:ext cx="10315074" cy="50688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endParaRPr lang="de-DE" altLang="de-DE" sz="2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endParaRPr lang="de-DE" altLang="de-DE" sz="9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defRPr/>
            </a:pPr>
            <a:r>
              <a:rPr lang="de-DE" altLang="de-DE" sz="2000" dirty="0">
                <a:solidFill>
                  <a:srgbClr val="000000"/>
                </a:solidFill>
                <a:cs typeface="Arial" panose="020B0604020202020204" pitchFamily="34" charset="0"/>
              </a:rPr>
              <a:t>Direkte Anweisung und Informationsvermittlung sind im </a:t>
            </a:r>
            <a:br>
              <a:rPr lang="de-DE" altLang="de-DE" sz="20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de-DE" altLang="de-DE" sz="2000" dirty="0">
                <a:solidFill>
                  <a:srgbClr val="000000"/>
                </a:solidFill>
                <a:cs typeface="Arial" panose="020B0604020202020204" pitchFamily="34" charset="0"/>
              </a:rPr>
              <a:t>Kita-Alltag die Regelmodelle der „Interaktion</a:t>
            </a:r>
            <a:r>
              <a:rPr lang="ja-JP" altLang="de-DE" sz="2000" dirty="0">
                <a:solidFill>
                  <a:srgbClr val="000000"/>
                </a:solidFill>
                <a:cs typeface="Arial" panose="020B0604020202020204" pitchFamily="34" charset="0"/>
              </a:rPr>
              <a:t>“</a:t>
            </a:r>
            <a:r>
              <a:rPr lang="de-DE" altLang="ja-JP" sz="2000" dirty="0">
                <a:solidFill>
                  <a:srgbClr val="000000"/>
                </a:solidFill>
                <a:cs typeface="Arial" panose="020B0604020202020204" pitchFamily="34" charset="0"/>
              </a:rPr>
              <a:t> mit Kindern, kognitiv anregende Interaktion kommt viel zu selten vor. 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(</a:t>
            </a:r>
            <a:r>
              <a:rPr lang="de-DE" altLang="ja-JP" sz="1400" dirty="0" err="1">
                <a:solidFill>
                  <a:srgbClr val="376FA0"/>
                </a:solidFill>
                <a:cs typeface="Arial" panose="020B0604020202020204" pitchFamily="34" charset="0"/>
              </a:rPr>
              <a:t>Göncü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 &amp; Weber, 2000; Tietze et al. 1998; Neubauer, 1980)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ja-JP" sz="1400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  <a:t>Early </a:t>
            </a:r>
            <a:r>
              <a:rPr lang="de-DE" sz="2000" kern="0" dirty="0" err="1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  <a:t>Childhood</a:t>
            </a:r>
            <a:r>
              <a:rPr lang="de-DE" sz="2000" kern="0" dirty="0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  <a:t> Error: </a:t>
            </a:r>
            <a:r>
              <a:rPr lang="de-DE" altLang="ja-JP" sz="2000" kern="0" dirty="0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  <a:t>Phasen nicht-dialogischer Kommunikation </a:t>
            </a:r>
            <a:br>
              <a:rPr lang="de-DE" altLang="ja-JP" sz="2000" kern="0" dirty="0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</a:br>
            <a:r>
              <a:rPr lang="de-DE" altLang="ja-JP" sz="2000" kern="0" dirty="0">
                <a:solidFill>
                  <a:sysClr val="windowText" lastClr="000000"/>
                </a:solidFill>
                <a:ea typeface="ＭＳ Ｐゴシック" charset="0"/>
                <a:cs typeface="Arial" panose="020B0604020202020204" pitchFamily="34" charset="0"/>
              </a:rPr>
              <a:t>(direkte Anweisung, Informationsvermittlung) wechseln mit Phasen ohne Kommunikation. </a:t>
            </a:r>
            <a:r>
              <a:rPr lang="de-DE" altLang="ja-JP" sz="1400" dirty="0">
                <a:solidFill>
                  <a:srgbClr val="376FA0"/>
                </a:solidFill>
                <a:cs typeface="Arial" panose="020B0604020202020204" pitchFamily="34" charset="0"/>
              </a:rPr>
              <a:t>(Kontos, 1999)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ja-JP" sz="1400" kern="0" dirty="0">
              <a:solidFill>
                <a:schemeClr val="accent2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de-DE" sz="2000" dirty="0">
                <a:solidFill>
                  <a:srgbClr val="000000"/>
                </a:solidFill>
                <a:cs typeface="Arial" panose="020B0604020202020204" pitchFamily="34" charset="0"/>
              </a:rPr>
              <a:t>Pädagoginnen und Pädagogen das Wissen fehlt, kognitiv anregende Interaktionsformate zu erkennen und alltagsintegriert anzuwenden. </a:t>
            </a:r>
            <a:r>
              <a:rPr lang="de-DE" sz="1400" dirty="0">
                <a:solidFill>
                  <a:srgbClr val="376FA0"/>
                </a:solidFill>
                <a:cs typeface="Arial" panose="020B0604020202020204" pitchFamily="34" charset="0"/>
              </a:rPr>
              <a:t>(Viernickel, 2013)</a:t>
            </a:r>
            <a:endParaRPr lang="de-DE" altLang="de-DE" sz="14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 marL="171450" indent="-171450" eaLnBrk="1" hangingPunct="1">
              <a:spcBef>
                <a:spcPct val="0"/>
              </a:spcBef>
              <a:defRPr/>
            </a:pPr>
            <a:endParaRPr lang="de-DE" altLang="de-DE" sz="1200" dirty="0">
              <a:solidFill>
                <a:srgbClr val="376FA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de-DE" altLang="de-DE" sz="1200" dirty="0">
              <a:solidFill>
                <a:srgbClr val="376FA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">
  <a:themeElements>
    <a:clrScheme name="Benutzerdefiniert 2">
      <a:dk1>
        <a:srgbClr val="000000"/>
      </a:dk1>
      <a:lt1>
        <a:srgbClr val="FFFFFF"/>
      </a:lt1>
      <a:dk2>
        <a:srgbClr val="242852"/>
      </a:dk2>
      <a:lt2>
        <a:srgbClr val="694186"/>
      </a:lt2>
      <a:accent1>
        <a:srgbClr val="F8C522"/>
      </a:accent1>
      <a:accent2>
        <a:srgbClr val="D91E57"/>
      </a:accent2>
      <a:accent3>
        <a:srgbClr val="AACC3A"/>
      </a:accent3>
      <a:accent4>
        <a:srgbClr val="00AECB"/>
      </a:accent4>
      <a:accent5>
        <a:srgbClr val="682979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F8A01FCADD1D24EBF5639A24D77F94A" ma:contentTypeVersion="19" ma:contentTypeDescription="Ein neues Dokument erstellen." ma:contentTypeScope="" ma:versionID="1f903d2623e8a5a673a1793d8831edd6">
  <xsd:schema xmlns:xsd="http://www.w3.org/2001/XMLSchema" xmlns:xs="http://www.w3.org/2001/XMLSchema" xmlns:p="http://schemas.microsoft.com/office/2006/metadata/properties" xmlns:ns2="4483d124-32de-47e9-89a5-3c9f48c62a64" xmlns:ns3="83569f19-8c1d-41b4-bb5b-bc61d4c53846" targetNamespace="http://schemas.microsoft.com/office/2006/metadata/properties" ma:root="true" ma:fieldsID="db74a668fd8d892862e04b73a3aec638" ns2:_="" ns3:_="">
    <xsd:import namespace="4483d124-32de-47e9-89a5-3c9f48c62a64"/>
    <xsd:import namespace="83569f19-8c1d-41b4-bb5b-bc61d4c538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_Flow_SignoffStatu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3d124-32de-47e9-89a5-3c9f48c62a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11" nillable="true" ma:displayName="Status Unterschrift" ma:internalName="Status_x0020_Unterschrift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5230f095-131b-4bb4-a49f-2949a93d51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69f19-8c1d-41b4-bb5b-bc61d4c53846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ed57ba41-05c1-4456-96cd-56a0fab62a94}" ma:internalName="TaxCatchAll" ma:showField="CatchAllData" ma:web="83569f19-8c1d-41b4-bb5b-bc61d4c538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0B7CE-CE78-4999-97EF-40C71C6ED4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DE22F2-24B8-4341-98F1-B24AC28E6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83d124-32de-47e9-89a5-3c9f48c62a64"/>
    <ds:schemaRef ds:uri="83569f19-8c1d-41b4-bb5b-bc61d4c538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3982</Words>
  <Application>Microsoft Office PowerPoint</Application>
  <PresentationFormat>Breitbild</PresentationFormat>
  <Paragraphs>231</Paragraphs>
  <Slides>23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Arial Unicode MS</vt:lpstr>
      <vt:lpstr>Calibri</vt:lpstr>
      <vt:lpstr>Calibri Light</vt:lpstr>
      <vt:lpstr>Constantia</vt:lpstr>
      <vt:lpstr>Times New Roman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Wovon hängt die Interaktionsqualität in Kitas ab?</vt:lpstr>
      <vt:lpstr>PowerPoint-Präsentation</vt:lpstr>
      <vt:lpstr>EPPE-Studie: Gute Interaktionsqualität?  (Sylva et al., 2004)</vt:lpstr>
      <vt:lpstr>PowerPoint-Präsentation</vt:lpstr>
      <vt:lpstr>Elemente von SST</vt:lpstr>
      <vt:lpstr>PowerPoint-Präsentation</vt:lpstr>
      <vt:lpstr>Beispiel für Impuls der Fachkraft</vt:lpstr>
      <vt:lpstr>SELMA – Sprechakttyp</vt:lpstr>
      <vt:lpstr>PowerPoint-Präsentation</vt:lpstr>
      <vt:lpstr>Literaturliste</vt:lpstr>
      <vt:lpstr>Literaturliste</vt:lpstr>
      <vt:lpstr>Literaturliste</vt:lpstr>
      <vt:lpstr>Ergänzende Literaturvorschläge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Vorstandsbericht zur Mitgliederversammlung</dc:title>
  <dc:creator>Ramiro Glauer</dc:creator>
  <cp:lastModifiedBy>Melanie M</cp:lastModifiedBy>
  <cp:revision>207</cp:revision>
  <cp:lastPrinted>2024-09-16T11:49:40Z</cp:lastPrinted>
  <dcterms:created xsi:type="dcterms:W3CDTF">2020-11-24T13:22:07Z</dcterms:created>
  <dcterms:modified xsi:type="dcterms:W3CDTF">2025-06-20T09:15:09Z</dcterms:modified>
</cp:coreProperties>
</file>